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6" r:id="rId5"/>
    <p:sldId id="301" r:id="rId6"/>
    <p:sldId id="297" r:id="rId7"/>
    <p:sldId id="295" r:id="rId8"/>
    <p:sldId id="303" r:id="rId9"/>
    <p:sldId id="294" r:id="rId10"/>
    <p:sldId id="305" r:id="rId11"/>
    <p:sldId id="298" r:id="rId12"/>
    <p:sldId id="304" r:id="rId13"/>
    <p:sldId id="257" r:id="rId14"/>
    <p:sldId id="293" r:id="rId15"/>
    <p:sldId id="292" r:id="rId16"/>
    <p:sldId id="287" r:id="rId17"/>
    <p:sldId id="266" r:id="rId18"/>
    <p:sldId id="299" r:id="rId19"/>
    <p:sldId id="273" r:id="rId20"/>
    <p:sldId id="274" r:id="rId21"/>
    <p:sldId id="275" r:id="rId22"/>
    <p:sldId id="276" r:id="rId23"/>
    <p:sldId id="300" r:id="rId24"/>
    <p:sldId id="306" r:id="rId25"/>
    <p:sldId id="286" r:id="rId26"/>
    <p:sldId id="289" r:id="rId27"/>
    <p:sldId id="3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Card" id="{478A2D5D-9DBC-4531-A14F-8E5E8D7473AC}">
          <p14:sldIdLst>
            <p14:sldId id="256"/>
          </p14:sldIdLst>
        </p14:section>
        <p14:section name="Summary Section" id="{9732741C-6D1B-4046-9C85-3420B8C0AD41}">
          <p14:sldIdLst>
            <p14:sldId id="301"/>
          </p14:sldIdLst>
        </p14:section>
        <p14:section name="Mission Vision Values" id="{A95592C5-B4CD-474E-B38C-5010DB7D6BF2}">
          <p14:sldIdLst>
            <p14:sldId id="297"/>
            <p14:sldId id="295"/>
            <p14:sldId id="303"/>
            <p14:sldId id="294"/>
            <p14:sldId id="305"/>
          </p14:sldIdLst>
        </p14:section>
        <p14:section name="Program Overview" id="{1F6BFF42-7E85-46E3-83DB-16098EC28EE2}">
          <p14:sldIdLst>
            <p14:sldId id="298"/>
            <p14:sldId id="304"/>
            <p14:sldId id="257"/>
            <p14:sldId id="293"/>
            <p14:sldId id="292"/>
            <p14:sldId id="287"/>
            <p14:sldId id="266"/>
          </p14:sldIdLst>
        </p14:section>
        <p14:section name="Program Preview" id="{CC7D2FE8-2F47-4992-8384-785D6D1EFE87}">
          <p14:sldIdLst>
            <p14:sldId id="299"/>
            <p14:sldId id="273"/>
            <p14:sldId id="274"/>
            <p14:sldId id="275"/>
            <p14:sldId id="276"/>
          </p14:sldIdLst>
        </p14:section>
        <p14:section name="Web Development Progress" id="{62C23DE2-0193-4B2C-8D85-5256BE1B431E}">
          <p14:sldIdLst>
            <p14:sldId id="300"/>
            <p14:sldId id="306"/>
            <p14:sldId id="286"/>
            <p14:sldId id="289"/>
          </p14:sldIdLst>
        </p14:section>
        <p14:section name="Closing" id="{80A97575-CFB0-4471-BFC0-7F9208CD36C7}">
          <p14:sldIdLst>
            <p14:sldId id="307"/>
          </p14:sldIdLst>
        </p14:section>
      </p14:sectionLst>
    </p:ext>
    <p:ext uri="{EFAFB233-063F-42B5-8137-9DF3F51BA10A}">
      <p15:sldGuideLst xmlns:p15="http://schemas.microsoft.com/office/powerpoint/2012/main">
        <p15:guide id="1" orient="horz" pos="2160" userDrawn="1">
          <p15:clr>
            <a:srgbClr val="A4A3A4"/>
          </p15:clr>
        </p15:guide>
        <p15:guide id="2" pos="29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Dalglish" initials="SD" lastIdx="2" clrIdx="0">
    <p:extLst>
      <p:ext uri="{19B8F6BF-5375-455C-9EA6-DF929625EA0E}">
        <p15:presenceInfo xmlns:p15="http://schemas.microsoft.com/office/powerpoint/2012/main" userId="d1ce82adae4b9a3d" providerId="Windows Live"/>
      </p:ext>
    </p:extLst>
  </p:cmAuthor>
  <p:cmAuthor id="2" name="Steven Dalglish" initials="SD [2]" lastIdx="3" clrIdx="1">
    <p:extLst>
      <p:ext uri="{19B8F6BF-5375-455C-9EA6-DF929625EA0E}">
        <p15:presenceInfo xmlns:p15="http://schemas.microsoft.com/office/powerpoint/2012/main" userId="Steven Dalgli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25E"/>
    <a:srgbClr val="F3F3F3"/>
    <a:srgbClr val="58B6C0"/>
    <a:srgbClr val="7A8C8E"/>
    <a:srgbClr val="1BD4DD"/>
    <a:srgbClr val="537A9B"/>
    <a:srgbClr val="C66F3A"/>
    <a:srgbClr val="F56F5E"/>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46067C-C1E0-4193-AA6A-4C584C77EF9B}" v="712" dt="2021-04-29T21:31:22.7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68056" autoAdjust="0"/>
  </p:normalViewPr>
  <p:slideViewPr>
    <p:cSldViewPr snapToGrid="0">
      <p:cViewPr>
        <p:scale>
          <a:sx n="75" d="100"/>
          <a:sy n="75" d="100"/>
        </p:scale>
        <p:origin x="726" y="54"/>
      </p:cViewPr>
      <p:guideLst>
        <p:guide orient="horz" pos="2160"/>
        <p:guide pos="29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6T13:53:05.815" idx="1">
    <p:pos x="490" y="1170"/>
    <p:text>"Complete project approvals" has added complications</p:text>
    <p:extLst>
      <p:ext uri="{C676402C-5697-4E1C-873F-D02D1690AC5C}">
        <p15:threadingInfo xmlns:p15="http://schemas.microsoft.com/office/powerpoint/2012/main" timeZoneBias="240"/>
      </p:ext>
    </p:extLst>
  </p:cm>
  <p:cm authorId="1" dt="2021-04-26T13:53:31.558" idx="2">
    <p:pos x="467" y="1583"/>
    <p:text>Depends on approvals</p:text>
    <p:extLst>
      <p:ext uri="{C676402C-5697-4E1C-873F-D02D1690AC5C}">
        <p15:threadingInfo xmlns:p15="http://schemas.microsoft.com/office/powerpoint/2012/main" timeZoneBias="240"/>
      </p:ext>
    </p:extLst>
  </p:cm>
  <p:cm authorId="2" dt="2021-04-27T16:15:11.041" idx="2">
    <p:pos x="106" y="106"/>
    <p:text>Slide included for posterity, hidden from slide show</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4-27T16:15:40.785" idx="3">
    <p:pos x="10" y="10"/>
    <p:text>Slide included for posterity, hidden from slide show</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5B03C3-2479-47FD-A7DB-B457EFF4297A}" type="doc">
      <dgm:prSet loTypeId="urn:microsoft.com/office/officeart/2017/3/layout/HorizontalLabelsTimeline" loCatId="process" qsTypeId="urn:microsoft.com/office/officeart/2005/8/quickstyle/simple1" qsCatId="simple" csTypeId="urn:microsoft.com/office/officeart/2005/8/colors/colorful1" csCatId="colorful" phldr="1"/>
      <dgm:spPr/>
      <dgm:t>
        <a:bodyPr/>
        <a:lstStyle/>
        <a:p>
          <a:endParaRPr lang="en-US"/>
        </a:p>
      </dgm:t>
    </dgm:pt>
    <dgm:pt modelId="{E195CD13-1A1E-4367-AA4F-8540E216A23C}">
      <dgm:prSet/>
      <dgm:spPr/>
      <dgm:t>
        <a:bodyPr/>
        <a:lstStyle/>
        <a:p>
          <a:pPr>
            <a:defRPr b="1"/>
          </a:pPr>
          <a:r>
            <a:rPr lang="en-US" b="0" dirty="0">
              <a:latin typeface="Abadi" panose="020B0604020104020204" pitchFamily="34" charset="0"/>
            </a:rPr>
            <a:t>Sep. 2020</a:t>
          </a:r>
        </a:p>
      </dgm:t>
    </dgm:pt>
    <dgm:pt modelId="{573591A7-9D0F-42B0-8EDF-AA9CCAD774CD}" type="parTrans" cxnId="{27282AE1-474F-4745-AC56-317E78A1FFF8}">
      <dgm:prSet/>
      <dgm:spPr/>
      <dgm:t>
        <a:bodyPr/>
        <a:lstStyle/>
        <a:p>
          <a:endParaRPr lang="en-US"/>
        </a:p>
      </dgm:t>
    </dgm:pt>
    <dgm:pt modelId="{5478A7F8-F89E-48EB-8E85-D5D3B71237D9}" type="sibTrans" cxnId="{27282AE1-474F-4745-AC56-317E78A1FFF8}">
      <dgm:prSet/>
      <dgm:spPr/>
      <dgm:t>
        <a:bodyPr/>
        <a:lstStyle/>
        <a:p>
          <a:endParaRPr lang="en-US"/>
        </a:p>
      </dgm:t>
    </dgm:pt>
    <dgm:pt modelId="{145C0695-278C-4694-ADA1-7E04376F44B2}">
      <dgm:prSet/>
      <dgm:spPr/>
      <dgm:t>
        <a:bodyPr/>
        <a:lstStyle/>
        <a:p>
          <a:r>
            <a:rPr lang="en-US" dirty="0">
              <a:latin typeface="Abadi Extra Light" panose="020B0204020104020204" pitchFamily="34" charset="0"/>
            </a:rPr>
            <a:t>Identification of behavioral wellness project with police officers.</a:t>
          </a:r>
        </a:p>
      </dgm:t>
    </dgm:pt>
    <dgm:pt modelId="{2A9F2D69-6B31-4A06-86F5-972EB597BC37}" type="parTrans" cxnId="{B0036645-3F74-4D7B-AEEE-7A1992AC4BAE}">
      <dgm:prSet/>
      <dgm:spPr/>
      <dgm:t>
        <a:bodyPr/>
        <a:lstStyle/>
        <a:p>
          <a:endParaRPr lang="en-US"/>
        </a:p>
      </dgm:t>
    </dgm:pt>
    <dgm:pt modelId="{E46696AA-2BAE-498F-95D6-3A0974D873E2}" type="sibTrans" cxnId="{B0036645-3F74-4D7B-AEEE-7A1992AC4BAE}">
      <dgm:prSet/>
      <dgm:spPr/>
      <dgm:t>
        <a:bodyPr/>
        <a:lstStyle/>
        <a:p>
          <a:endParaRPr lang="en-US"/>
        </a:p>
      </dgm:t>
    </dgm:pt>
    <dgm:pt modelId="{A917F769-A49C-4283-BFC2-6E244121B991}">
      <dgm:prSet/>
      <dgm:spPr/>
      <dgm:t>
        <a:bodyPr/>
        <a:lstStyle/>
        <a:p>
          <a:r>
            <a:rPr lang="en-US" dirty="0">
              <a:latin typeface="Abadi Extra Light" panose="020B0204020104020204" pitchFamily="34" charset="0"/>
            </a:rPr>
            <a:t>Initiation of literature review by COR</a:t>
          </a:r>
        </a:p>
      </dgm:t>
    </dgm:pt>
    <dgm:pt modelId="{E1A43035-AECF-4EE4-8154-F2E3EFEED50E}" type="parTrans" cxnId="{CF8F49F8-CCB5-4EBB-B448-AC65E7B11B7A}">
      <dgm:prSet/>
      <dgm:spPr/>
      <dgm:t>
        <a:bodyPr/>
        <a:lstStyle/>
        <a:p>
          <a:endParaRPr lang="en-US"/>
        </a:p>
      </dgm:t>
    </dgm:pt>
    <dgm:pt modelId="{C74ED275-B559-40D0-AE99-6F58F992EA00}" type="sibTrans" cxnId="{CF8F49F8-CCB5-4EBB-B448-AC65E7B11B7A}">
      <dgm:prSet/>
      <dgm:spPr/>
      <dgm:t>
        <a:bodyPr/>
        <a:lstStyle/>
        <a:p>
          <a:endParaRPr lang="en-US"/>
        </a:p>
      </dgm:t>
    </dgm:pt>
    <dgm:pt modelId="{43988DFA-36FD-45FC-B792-37676B15416F}">
      <dgm:prSet/>
      <dgm:spPr/>
      <dgm:t>
        <a:bodyPr/>
        <a:lstStyle/>
        <a:p>
          <a:pPr>
            <a:defRPr b="1"/>
          </a:pPr>
          <a:r>
            <a:rPr lang="en-US" b="0">
              <a:latin typeface="Abadi" panose="020B0604020104020204" pitchFamily="34" charset="0"/>
            </a:rPr>
            <a:t>Oct. 2020</a:t>
          </a:r>
        </a:p>
      </dgm:t>
    </dgm:pt>
    <dgm:pt modelId="{20759B9D-E6C3-495B-8188-0569CF0D5431}" type="parTrans" cxnId="{99F41F38-474C-417D-8F36-F1D39611E174}">
      <dgm:prSet/>
      <dgm:spPr/>
      <dgm:t>
        <a:bodyPr/>
        <a:lstStyle/>
        <a:p>
          <a:endParaRPr lang="en-US"/>
        </a:p>
      </dgm:t>
    </dgm:pt>
    <dgm:pt modelId="{444F3C59-484B-46E5-AC77-927B6D28BBD4}" type="sibTrans" cxnId="{99F41F38-474C-417D-8F36-F1D39611E174}">
      <dgm:prSet/>
      <dgm:spPr/>
      <dgm:t>
        <a:bodyPr/>
        <a:lstStyle/>
        <a:p>
          <a:endParaRPr lang="en-US"/>
        </a:p>
      </dgm:t>
    </dgm:pt>
    <dgm:pt modelId="{02D27374-B39E-44BF-9145-269EC3A52009}">
      <dgm:prSet/>
      <dgm:spPr/>
      <dgm:t>
        <a:bodyPr/>
        <a:lstStyle/>
        <a:p>
          <a:r>
            <a:rPr lang="en-US">
              <a:latin typeface="Abadi Extra Light" panose="020B0204020104020204" pitchFamily="34" charset="0"/>
            </a:rPr>
            <a:t>Project approved by CFBH Board </a:t>
          </a:r>
        </a:p>
      </dgm:t>
    </dgm:pt>
    <dgm:pt modelId="{35FE8777-C4FE-41A4-B73C-B3FF3C11F1B1}" type="parTrans" cxnId="{F0254B3B-9D4D-4737-9A29-F6D92B0663B1}">
      <dgm:prSet/>
      <dgm:spPr/>
      <dgm:t>
        <a:bodyPr/>
        <a:lstStyle/>
        <a:p>
          <a:endParaRPr lang="en-US"/>
        </a:p>
      </dgm:t>
    </dgm:pt>
    <dgm:pt modelId="{D7879A2F-4E2D-40B7-8102-7488F9AA5DB5}" type="sibTrans" cxnId="{F0254B3B-9D4D-4737-9A29-F6D92B0663B1}">
      <dgm:prSet/>
      <dgm:spPr/>
      <dgm:t>
        <a:bodyPr/>
        <a:lstStyle/>
        <a:p>
          <a:endParaRPr lang="en-US"/>
        </a:p>
      </dgm:t>
    </dgm:pt>
    <dgm:pt modelId="{016A095F-719D-4015-A3DD-03414A9ECD58}">
      <dgm:prSet/>
      <dgm:spPr/>
      <dgm:t>
        <a:bodyPr/>
        <a:lstStyle/>
        <a:p>
          <a:r>
            <a:rPr lang="en-US">
              <a:latin typeface="Abadi Extra Light" panose="020B0204020104020204" pitchFamily="34" charset="0"/>
            </a:rPr>
            <a:t>Identification of ACPD as project site </a:t>
          </a:r>
        </a:p>
      </dgm:t>
    </dgm:pt>
    <dgm:pt modelId="{16BFB7D5-355F-4A92-9CE4-80384497149E}" type="parTrans" cxnId="{CB0AAEB8-41FD-4F58-AF21-5689F69EC81D}">
      <dgm:prSet/>
      <dgm:spPr/>
      <dgm:t>
        <a:bodyPr/>
        <a:lstStyle/>
        <a:p>
          <a:endParaRPr lang="en-US"/>
        </a:p>
      </dgm:t>
    </dgm:pt>
    <dgm:pt modelId="{19035382-20AA-4A8C-9406-196C355C8B5D}" type="sibTrans" cxnId="{CB0AAEB8-41FD-4F58-AF21-5689F69EC81D}">
      <dgm:prSet/>
      <dgm:spPr/>
      <dgm:t>
        <a:bodyPr/>
        <a:lstStyle/>
        <a:p>
          <a:endParaRPr lang="en-US"/>
        </a:p>
      </dgm:t>
    </dgm:pt>
    <dgm:pt modelId="{32A5C796-8F43-42CC-AD03-B4257BE8AE1F}">
      <dgm:prSet/>
      <dgm:spPr/>
      <dgm:t>
        <a:bodyPr/>
        <a:lstStyle/>
        <a:p>
          <a:pPr>
            <a:defRPr b="1"/>
          </a:pPr>
          <a:r>
            <a:rPr lang="en-US" b="0">
              <a:latin typeface="Abadi" panose="020B0604020104020204" pitchFamily="34" charset="0"/>
            </a:rPr>
            <a:t>Nov. 2020</a:t>
          </a:r>
        </a:p>
      </dgm:t>
    </dgm:pt>
    <dgm:pt modelId="{8A213557-5238-4371-B50E-2FD7773BA0D7}" type="parTrans" cxnId="{A47F323D-F773-4DD5-ACC5-63582FE684D5}">
      <dgm:prSet/>
      <dgm:spPr/>
      <dgm:t>
        <a:bodyPr/>
        <a:lstStyle/>
        <a:p>
          <a:endParaRPr lang="en-US"/>
        </a:p>
      </dgm:t>
    </dgm:pt>
    <dgm:pt modelId="{BEFE68F6-35B4-41C5-B1AA-BAEEC9A26E7F}" type="sibTrans" cxnId="{A47F323D-F773-4DD5-ACC5-63582FE684D5}">
      <dgm:prSet/>
      <dgm:spPr/>
      <dgm:t>
        <a:bodyPr/>
        <a:lstStyle/>
        <a:p>
          <a:endParaRPr lang="en-US"/>
        </a:p>
      </dgm:t>
    </dgm:pt>
    <dgm:pt modelId="{9C46877A-5792-45F5-BA71-7ED8F3DB8ADA}">
      <dgm:prSet/>
      <dgm:spPr/>
      <dgm:t>
        <a:bodyPr/>
        <a:lstStyle/>
        <a:p>
          <a:r>
            <a:rPr lang="en-US">
              <a:latin typeface="Abadi Extra Light" panose="020B0204020104020204" pitchFamily="34" charset="0"/>
            </a:rPr>
            <a:t>Completion of literature review</a:t>
          </a:r>
        </a:p>
      </dgm:t>
    </dgm:pt>
    <dgm:pt modelId="{6A3FAE17-EFB5-463E-BFA6-71BE08687ECD}" type="parTrans" cxnId="{4BCA036D-869F-4188-AF5A-A27A96ACB3B7}">
      <dgm:prSet/>
      <dgm:spPr/>
      <dgm:t>
        <a:bodyPr/>
        <a:lstStyle/>
        <a:p>
          <a:endParaRPr lang="en-US"/>
        </a:p>
      </dgm:t>
    </dgm:pt>
    <dgm:pt modelId="{C28B60A2-F204-4FAE-ACB1-E83EBEBBC64F}" type="sibTrans" cxnId="{4BCA036D-869F-4188-AF5A-A27A96ACB3B7}">
      <dgm:prSet/>
      <dgm:spPr/>
      <dgm:t>
        <a:bodyPr/>
        <a:lstStyle/>
        <a:p>
          <a:endParaRPr lang="en-US"/>
        </a:p>
      </dgm:t>
    </dgm:pt>
    <dgm:pt modelId="{C42A6F43-3F1B-41FC-9979-E7AD8F5210C4}">
      <dgm:prSet/>
      <dgm:spPr/>
      <dgm:t>
        <a:bodyPr/>
        <a:lstStyle/>
        <a:p>
          <a:r>
            <a:rPr lang="en-US">
              <a:latin typeface="Abadi Extra Light" panose="020B0204020104020204" pitchFamily="34" charset="0"/>
            </a:rPr>
            <a:t>Meetings with ACPD</a:t>
          </a:r>
        </a:p>
      </dgm:t>
    </dgm:pt>
    <dgm:pt modelId="{8D73D26E-F335-4F60-8575-DECE5177E432}" type="parTrans" cxnId="{DB2ECF41-8D5B-4557-B210-CDE317FFFDB5}">
      <dgm:prSet/>
      <dgm:spPr/>
      <dgm:t>
        <a:bodyPr/>
        <a:lstStyle/>
        <a:p>
          <a:endParaRPr lang="en-US"/>
        </a:p>
      </dgm:t>
    </dgm:pt>
    <dgm:pt modelId="{9F1AA063-1B0F-41D4-A90C-DE206123D6C3}" type="sibTrans" cxnId="{DB2ECF41-8D5B-4557-B210-CDE317FFFDB5}">
      <dgm:prSet/>
      <dgm:spPr/>
      <dgm:t>
        <a:bodyPr/>
        <a:lstStyle/>
        <a:p>
          <a:endParaRPr lang="en-US"/>
        </a:p>
      </dgm:t>
    </dgm:pt>
    <dgm:pt modelId="{3F244C62-6591-405E-B486-58855ED6887B}">
      <dgm:prSet/>
      <dgm:spPr/>
      <dgm:t>
        <a:bodyPr/>
        <a:lstStyle/>
        <a:p>
          <a:pPr>
            <a:defRPr b="1"/>
          </a:pPr>
          <a:r>
            <a:rPr lang="en-US" b="0">
              <a:latin typeface="Abadi" panose="020B0604020104020204" pitchFamily="34" charset="0"/>
            </a:rPr>
            <a:t>Dec. 2020</a:t>
          </a:r>
        </a:p>
      </dgm:t>
    </dgm:pt>
    <dgm:pt modelId="{82FF6DCE-E7E3-42E5-A77E-A6A47FE66D49}" type="parTrans" cxnId="{0D62474F-9509-428C-9B7A-10DF669D2759}">
      <dgm:prSet/>
      <dgm:spPr/>
      <dgm:t>
        <a:bodyPr/>
        <a:lstStyle/>
        <a:p>
          <a:endParaRPr lang="en-US"/>
        </a:p>
      </dgm:t>
    </dgm:pt>
    <dgm:pt modelId="{E0CF8500-A502-4AA6-9FAD-E15EDD9BF86B}" type="sibTrans" cxnId="{0D62474F-9509-428C-9B7A-10DF669D2759}">
      <dgm:prSet/>
      <dgm:spPr/>
      <dgm:t>
        <a:bodyPr/>
        <a:lstStyle/>
        <a:p>
          <a:endParaRPr lang="en-US"/>
        </a:p>
      </dgm:t>
    </dgm:pt>
    <dgm:pt modelId="{E5A0AAA4-17C1-4B98-8A3F-C9455FCAFC00}">
      <dgm:prSet/>
      <dgm:spPr/>
      <dgm:t>
        <a:bodyPr/>
        <a:lstStyle/>
        <a:p>
          <a:r>
            <a:rPr lang="en-US">
              <a:latin typeface="Abadi Extra Light" panose="020B0204020104020204" pitchFamily="34" charset="0"/>
            </a:rPr>
            <a:t>ACPD willing to serve as demonstration site</a:t>
          </a:r>
        </a:p>
      </dgm:t>
    </dgm:pt>
    <dgm:pt modelId="{3555A40F-07C2-4A61-95D5-C670F59D5E2F}" type="parTrans" cxnId="{FCCBCD5C-7008-46EA-B22A-9E19F5B756E6}">
      <dgm:prSet/>
      <dgm:spPr/>
      <dgm:t>
        <a:bodyPr/>
        <a:lstStyle/>
        <a:p>
          <a:endParaRPr lang="en-US"/>
        </a:p>
      </dgm:t>
    </dgm:pt>
    <dgm:pt modelId="{26D4E128-2E28-4B7F-8432-5A9E15EBE503}" type="sibTrans" cxnId="{FCCBCD5C-7008-46EA-B22A-9E19F5B756E6}">
      <dgm:prSet/>
      <dgm:spPr/>
      <dgm:t>
        <a:bodyPr/>
        <a:lstStyle/>
        <a:p>
          <a:endParaRPr lang="en-US"/>
        </a:p>
      </dgm:t>
    </dgm:pt>
    <dgm:pt modelId="{1B13C582-ADDC-414A-BD51-BFC2C00DA2F7}">
      <dgm:prSet/>
      <dgm:spPr/>
      <dgm:t>
        <a:bodyPr/>
        <a:lstStyle/>
        <a:p>
          <a:r>
            <a:rPr lang="en-US">
              <a:latin typeface="Abadi Extra Light" panose="020B0204020104020204" pitchFamily="34" charset="0"/>
            </a:rPr>
            <a:t>COR to conduct needs assessment</a:t>
          </a:r>
        </a:p>
      </dgm:t>
    </dgm:pt>
    <dgm:pt modelId="{B74F3B4D-02FF-4446-B1C9-5C27B940B8CE}" type="parTrans" cxnId="{10B3ADD7-7363-4767-A15A-4A2F78685A27}">
      <dgm:prSet/>
      <dgm:spPr/>
      <dgm:t>
        <a:bodyPr/>
        <a:lstStyle/>
        <a:p>
          <a:endParaRPr lang="en-US"/>
        </a:p>
      </dgm:t>
    </dgm:pt>
    <dgm:pt modelId="{78E5E535-73CF-4A50-8F43-584472AE94E0}" type="sibTrans" cxnId="{10B3ADD7-7363-4767-A15A-4A2F78685A27}">
      <dgm:prSet/>
      <dgm:spPr/>
      <dgm:t>
        <a:bodyPr/>
        <a:lstStyle/>
        <a:p>
          <a:endParaRPr lang="en-US"/>
        </a:p>
      </dgm:t>
    </dgm:pt>
    <dgm:pt modelId="{8C57C730-8513-46E3-9339-B1BDEBF26BF0}">
      <dgm:prSet/>
      <dgm:spPr/>
      <dgm:t>
        <a:bodyPr/>
        <a:lstStyle/>
        <a:p>
          <a:pPr>
            <a:defRPr b="1"/>
          </a:pPr>
          <a:r>
            <a:rPr lang="en-US" b="0">
              <a:latin typeface="Abadi" panose="020B0604020104020204" pitchFamily="34" charset="0"/>
            </a:rPr>
            <a:t>Jan. 2021</a:t>
          </a:r>
        </a:p>
      </dgm:t>
    </dgm:pt>
    <dgm:pt modelId="{EB87F925-4F67-4641-BF48-95BCE949B32A}" type="parTrans" cxnId="{8EA2860E-332C-4E1D-A491-1D3319A37B85}">
      <dgm:prSet/>
      <dgm:spPr/>
      <dgm:t>
        <a:bodyPr/>
        <a:lstStyle/>
        <a:p>
          <a:endParaRPr lang="en-US"/>
        </a:p>
      </dgm:t>
    </dgm:pt>
    <dgm:pt modelId="{2B651F29-45C7-4AD8-BE73-D195E8576DC6}" type="sibTrans" cxnId="{8EA2860E-332C-4E1D-A491-1D3319A37B85}">
      <dgm:prSet/>
      <dgm:spPr/>
      <dgm:t>
        <a:bodyPr/>
        <a:lstStyle/>
        <a:p>
          <a:endParaRPr lang="en-US"/>
        </a:p>
      </dgm:t>
    </dgm:pt>
    <dgm:pt modelId="{AB7E86CB-617D-41DE-B9B7-A06FBD2C2FAC}">
      <dgm:prSet/>
      <dgm:spPr/>
      <dgm:t>
        <a:bodyPr/>
        <a:lstStyle/>
        <a:p>
          <a:r>
            <a:rPr lang="en-US">
              <a:latin typeface="Abadi Extra Light" panose="020B0204020104020204" pitchFamily="34" charset="0"/>
            </a:rPr>
            <a:t>COR interviews with ACPD</a:t>
          </a:r>
        </a:p>
      </dgm:t>
    </dgm:pt>
    <dgm:pt modelId="{37CACA72-E51E-4C40-9EA8-2F2AFC811048}" type="parTrans" cxnId="{1052FF3E-4380-4E5A-A28D-B7C5B93C4A42}">
      <dgm:prSet/>
      <dgm:spPr/>
      <dgm:t>
        <a:bodyPr/>
        <a:lstStyle/>
        <a:p>
          <a:endParaRPr lang="en-US"/>
        </a:p>
      </dgm:t>
    </dgm:pt>
    <dgm:pt modelId="{2DC4B7EF-656C-434E-9BFC-D883E6717C2E}" type="sibTrans" cxnId="{1052FF3E-4380-4E5A-A28D-B7C5B93C4A42}">
      <dgm:prSet/>
      <dgm:spPr/>
      <dgm:t>
        <a:bodyPr/>
        <a:lstStyle/>
        <a:p>
          <a:endParaRPr lang="en-US"/>
        </a:p>
      </dgm:t>
    </dgm:pt>
    <dgm:pt modelId="{BF36AEFC-F381-4420-BD74-1002BFE27EDA}">
      <dgm:prSet/>
      <dgm:spPr/>
      <dgm:t>
        <a:bodyPr/>
        <a:lstStyle/>
        <a:p>
          <a:r>
            <a:rPr lang="en-US">
              <a:latin typeface="Abadi Extra Light" panose="020B0204020104020204" pitchFamily="34" charset="0"/>
            </a:rPr>
            <a:t>Ongoing conversations with ACPD and potential partners</a:t>
          </a:r>
        </a:p>
      </dgm:t>
    </dgm:pt>
    <dgm:pt modelId="{939B8F73-6896-486B-BB82-65AD8ADF457D}" type="parTrans" cxnId="{2286168D-1931-4B9F-9731-E816F5AB64BF}">
      <dgm:prSet/>
      <dgm:spPr/>
      <dgm:t>
        <a:bodyPr/>
        <a:lstStyle/>
        <a:p>
          <a:endParaRPr lang="en-US"/>
        </a:p>
      </dgm:t>
    </dgm:pt>
    <dgm:pt modelId="{211640A3-0A42-46A0-8950-9E6B9C426593}" type="sibTrans" cxnId="{2286168D-1931-4B9F-9731-E816F5AB64BF}">
      <dgm:prSet/>
      <dgm:spPr/>
      <dgm:t>
        <a:bodyPr/>
        <a:lstStyle/>
        <a:p>
          <a:endParaRPr lang="en-US"/>
        </a:p>
      </dgm:t>
    </dgm:pt>
    <dgm:pt modelId="{B71F7C8C-7999-4278-B5F7-0AC410671562}">
      <dgm:prSet/>
      <dgm:spPr/>
      <dgm:t>
        <a:bodyPr/>
        <a:lstStyle/>
        <a:p>
          <a:pPr>
            <a:defRPr b="1"/>
          </a:pPr>
          <a:r>
            <a:rPr lang="en-US" b="0">
              <a:latin typeface="Abadi" panose="020B0604020104020204" pitchFamily="34" charset="0"/>
            </a:rPr>
            <a:t>Feb. 2021</a:t>
          </a:r>
        </a:p>
      </dgm:t>
    </dgm:pt>
    <dgm:pt modelId="{EF1FFCD9-1C9A-4BFE-8707-DD5B154D4E97}" type="parTrans" cxnId="{9BBB5233-950E-4CF8-AAE3-423FEC9D4C71}">
      <dgm:prSet/>
      <dgm:spPr/>
      <dgm:t>
        <a:bodyPr/>
        <a:lstStyle/>
        <a:p>
          <a:endParaRPr lang="en-US"/>
        </a:p>
      </dgm:t>
    </dgm:pt>
    <dgm:pt modelId="{EF166946-508C-4844-8188-304236FB0F09}" type="sibTrans" cxnId="{9BBB5233-950E-4CF8-AAE3-423FEC9D4C71}">
      <dgm:prSet/>
      <dgm:spPr/>
      <dgm:t>
        <a:bodyPr/>
        <a:lstStyle/>
        <a:p>
          <a:endParaRPr lang="en-US"/>
        </a:p>
      </dgm:t>
    </dgm:pt>
    <dgm:pt modelId="{BCA23F23-C074-46F1-8049-F87E1EDD8E93}">
      <dgm:prSet/>
      <dgm:spPr/>
      <dgm:t>
        <a:bodyPr/>
        <a:lstStyle/>
        <a:p>
          <a:r>
            <a:rPr lang="en-US">
              <a:latin typeface="Abadi Extra Light" panose="020B0204020104020204" pitchFamily="34" charset="0"/>
            </a:rPr>
            <a:t>COR completes design of  Needs Assessment Survey</a:t>
          </a:r>
        </a:p>
      </dgm:t>
    </dgm:pt>
    <dgm:pt modelId="{60B81285-06E1-49E7-85AE-0D799F2A8384}" type="parTrans" cxnId="{7AE74DD0-7668-4257-80A1-47A39CCEBD83}">
      <dgm:prSet/>
      <dgm:spPr/>
      <dgm:t>
        <a:bodyPr/>
        <a:lstStyle/>
        <a:p>
          <a:endParaRPr lang="en-US"/>
        </a:p>
      </dgm:t>
    </dgm:pt>
    <dgm:pt modelId="{C181A325-B20C-4971-8ACD-A0244FF85C53}" type="sibTrans" cxnId="{7AE74DD0-7668-4257-80A1-47A39CCEBD83}">
      <dgm:prSet/>
      <dgm:spPr/>
      <dgm:t>
        <a:bodyPr/>
        <a:lstStyle/>
        <a:p>
          <a:endParaRPr lang="en-US"/>
        </a:p>
      </dgm:t>
    </dgm:pt>
    <dgm:pt modelId="{087C194D-7055-4A8F-9C42-2327A0950320}">
      <dgm:prSet/>
      <dgm:spPr/>
      <dgm:t>
        <a:bodyPr/>
        <a:lstStyle/>
        <a:p>
          <a:r>
            <a:rPr lang="en-US">
              <a:latin typeface="Abadi Extra Light" panose="020B0204020104020204" pitchFamily="34" charset="0"/>
            </a:rPr>
            <a:t>Meetings with ACPD to outline MOU </a:t>
          </a:r>
        </a:p>
      </dgm:t>
    </dgm:pt>
    <dgm:pt modelId="{E67F6658-D879-41B8-98E7-C1FC63D1C271}" type="parTrans" cxnId="{92CEC216-354C-46B4-BB13-81A0DFCB8009}">
      <dgm:prSet/>
      <dgm:spPr/>
      <dgm:t>
        <a:bodyPr/>
        <a:lstStyle/>
        <a:p>
          <a:endParaRPr lang="en-US"/>
        </a:p>
      </dgm:t>
    </dgm:pt>
    <dgm:pt modelId="{09293817-36B6-4BD4-93A6-4736E84EE898}" type="sibTrans" cxnId="{92CEC216-354C-46B4-BB13-81A0DFCB8009}">
      <dgm:prSet/>
      <dgm:spPr/>
      <dgm:t>
        <a:bodyPr/>
        <a:lstStyle/>
        <a:p>
          <a:endParaRPr lang="en-US"/>
        </a:p>
      </dgm:t>
    </dgm:pt>
    <dgm:pt modelId="{10D2A217-513A-4774-8E76-0FCF3BC03CB6}" type="pres">
      <dgm:prSet presAssocID="{D75B03C3-2479-47FD-A7DB-B457EFF4297A}" presName="root" presStyleCnt="0">
        <dgm:presLayoutVars>
          <dgm:chMax/>
          <dgm:chPref/>
          <dgm:animLvl val="lvl"/>
        </dgm:presLayoutVars>
      </dgm:prSet>
      <dgm:spPr/>
    </dgm:pt>
    <dgm:pt modelId="{80BA72CD-1EA9-4AA9-BDDE-7B4055B23117}" type="pres">
      <dgm:prSet presAssocID="{D75B03C3-2479-47FD-A7DB-B457EFF4297A}" presName="divider" presStyleLbl="fgAcc1" presStyleIdx="0" presStyleCnt="1"/>
      <dgm:spPr/>
    </dgm:pt>
    <dgm:pt modelId="{FD61420F-E7D1-43F8-B1A1-0C7C6565862B}" type="pres">
      <dgm:prSet presAssocID="{D75B03C3-2479-47FD-A7DB-B457EFF4297A}" presName="nodes" presStyleCnt="0">
        <dgm:presLayoutVars>
          <dgm:chMax/>
          <dgm:chPref/>
          <dgm:animLvl val="lvl"/>
        </dgm:presLayoutVars>
      </dgm:prSet>
      <dgm:spPr/>
    </dgm:pt>
    <dgm:pt modelId="{32A6442A-2EFF-49E8-82F5-6FBC800C574B}" type="pres">
      <dgm:prSet presAssocID="{E195CD13-1A1E-4367-AA4F-8540E216A23C}" presName="composite" presStyleCnt="0"/>
      <dgm:spPr/>
    </dgm:pt>
    <dgm:pt modelId="{B5B01795-371E-4BC7-A0E8-AD1B0DA0A52F}" type="pres">
      <dgm:prSet presAssocID="{E195CD13-1A1E-4367-AA4F-8540E216A23C}" presName="L1TextContainer" presStyleLbl="alignNode1" presStyleIdx="0" presStyleCnt="6">
        <dgm:presLayoutVars>
          <dgm:chMax val="1"/>
          <dgm:chPref val="1"/>
          <dgm:bulletEnabled val="1"/>
        </dgm:presLayoutVars>
      </dgm:prSet>
      <dgm:spPr/>
    </dgm:pt>
    <dgm:pt modelId="{ECFA69CF-0261-4196-BE1E-409C1F07D773}" type="pres">
      <dgm:prSet presAssocID="{E195CD13-1A1E-4367-AA4F-8540E216A23C}" presName="L2TextContainerWrapper" presStyleCnt="0">
        <dgm:presLayoutVars>
          <dgm:bulletEnabled val="1"/>
        </dgm:presLayoutVars>
      </dgm:prSet>
      <dgm:spPr/>
    </dgm:pt>
    <dgm:pt modelId="{8ACF4D11-0FA1-4362-9837-0D3B054E20FA}" type="pres">
      <dgm:prSet presAssocID="{E195CD13-1A1E-4367-AA4F-8540E216A23C}" presName="L2TextContainer" presStyleLbl="bgAccFollowNode1" presStyleIdx="0" presStyleCnt="6"/>
      <dgm:spPr/>
    </dgm:pt>
    <dgm:pt modelId="{4937080A-99C6-4452-BF74-F93177999CD4}" type="pres">
      <dgm:prSet presAssocID="{E195CD13-1A1E-4367-AA4F-8540E216A23C}" presName="FlexibleEmptyPlaceHolder" presStyleCnt="0"/>
      <dgm:spPr/>
    </dgm:pt>
    <dgm:pt modelId="{A5B7CCAC-B461-4EB4-96F8-84F6BCA64D06}" type="pres">
      <dgm:prSet presAssocID="{E195CD13-1A1E-4367-AA4F-8540E216A23C}" presName="ConnectLine" presStyleLbl="sibTrans1D1" presStyleIdx="0" presStyleCnt="6"/>
      <dgm:spPr/>
    </dgm:pt>
    <dgm:pt modelId="{F8E53277-727C-4C22-A2A5-5A9CF18CF5CF}" type="pres">
      <dgm:prSet presAssocID="{E195CD13-1A1E-4367-AA4F-8540E216A23C}" presName="ConnectorPoint" presStyleLbl="node1" presStyleIdx="0" presStyleCnt="6"/>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C1C65FF-2258-4DEC-858F-C346B693EF77}" type="pres">
      <dgm:prSet presAssocID="{E195CD13-1A1E-4367-AA4F-8540E216A23C}" presName="EmptyPlaceHolder" presStyleCnt="0"/>
      <dgm:spPr/>
    </dgm:pt>
    <dgm:pt modelId="{EEAE6E7B-E38C-463A-8F74-CAEAD776FB32}" type="pres">
      <dgm:prSet presAssocID="{5478A7F8-F89E-48EB-8E85-D5D3B71237D9}" presName="spaceBetweenRectangles" presStyleCnt="0"/>
      <dgm:spPr/>
    </dgm:pt>
    <dgm:pt modelId="{5CA533E7-5378-409F-8527-A38AA6CD0613}" type="pres">
      <dgm:prSet presAssocID="{43988DFA-36FD-45FC-B792-37676B15416F}" presName="composite" presStyleCnt="0"/>
      <dgm:spPr/>
    </dgm:pt>
    <dgm:pt modelId="{8788A05C-D50E-4B15-A20C-9DD5243DAD7B}" type="pres">
      <dgm:prSet presAssocID="{43988DFA-36FD-45FC-B792-37676B15416F}" presName="L1TextContainer" presStyleLbl="alignNode1" presStyleIdx="1" presStyleCnt="6">
        <dgm:presLayoutVars>
          <dgm:chMax val="1"/>
          <dgm:chPref val="1"/>
          <dgm:bulletEnabled val="1"/>
        </dgm:presLayoutVars>
      </dgm:prSet>
      <dgm:spPr/>
    </dgm:pt>
    <dgm:pt modelId="{2A3CC752-767F-4054-BD4A-4108EA4F5BC6}" type="pres">
      <dgm:prSet presAssocID="{43988DFA-36FD-45FC-B792-37676B15416F}" presName="L2TextContainerWrapper" presStyleCnt="0">
        <dgm:presLayoutVars>
          <dgm:bulletEnabled val="1"/>
        </dgm:presLayoutVars>
      </dgm:prSet>
      <dgm:spPr/>
    </dgm:pt>
    <dgm:pt modelId="{15779B43-760F-4E1D-BD8E-06BFD953C0BB}" type="pres">
      <dgm:prSet presAssocID="{43988DFA-36FD-45FC-B792-37676B15416F}" presName="L2TextContainer" presStyleLbl="bgAccFollowNode1" presStyleIdx="1" presStyleCnt="6"/>
      <dgm:spPr/>
    </dgm:pt>
    <dgm:pt modelId="{9EDC835F-9760-49BA-B82F-A4AD465F3E23}" type="pres">
      <dgm:prSet presAssocID="{43988DFA-36FD-45FC-B792-37676B15416F}" presName="FlexibleEmptyPlaceHolder" presStyleCnt="0"/>
      <dgm:spPr/>
    </dgm:pt>
    <dgm:pt modelId="{95327808-EB48-4DDF-9852-1B189D1F43AA}" type="pres">
      <dgm:prSet presAssocID="{43988DFA-36FD-45FC-B792-37676B15416F}" presName="ConnectLine" presStyleLbl="sibTrans1D1" presStyleIdx="1" presStyleCnt="6"/>
      <dgm:spPr/>
    </dgm:pt>
    <dgm:pt modelId="{A76B85BB-4C6C-4BAE-8178-74FC8F3527C4}" type="pres">
      <dgm:prSet presAssocID="{43988DFA-36FD-45FC-B792-37676B15416F}" presName="ConnectorPoint" presStyleLbl="node1" presStyleIdx="1" presStyleCnt="6"/>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A8A7E6C-3C4E-4A9D-B2CB-7E0ACCEFBC4F}" type="pres">
      <dgm:prSet presAssocID="{43988DFA-36FD-45FC-B792-37676B15416F}" presName="EmptyPlaceHolder" presStyleCnt="0"/>
      <dgm:spPr/>
    </dgm:pt>
    <dgm:pt modelId="{9EFD7A37-6C35-44FB-B71E-D54B285C6750}" type="pres">
      <dgm:prSet presAssocID="{444F3C59-484B-46E5-AC77-927B6D28BBD4}" presName="spaceBetweenRectangles" presStyleCnt="0"/>
      <dgm:spPr/>
    </dgm:pt>
    <dgm:pt modelId="{9E6010A2-FDE0-47D4-ACDF-BF54CCDBC897}" type="pres">
      <dgm:prSet presAssocID="{32A5C796-8F43-42CC-AD03-B4257BE8AE1F}" presName="composite" presStyleCnt="0"/>
      <dgm:spPr/>
    </dgm:pt>
    <dgm:pt modelId="{06FD97F9-50F7-4EAF-AB4A-0AEC8E870199}" type="pres">
      <dgm:prSet presAssocID="{32A5C796-8F43-42CC-AD03-B4257BE8AE1F}" presName="L1TextContainer" presStyleLbl="alignNode1" presStyleIdx="2" presStyleCnt="6">
        <dgm:presLayoutVars>
          <dgm:chMax val="1"/>
          <dgm:chPref val="1"/>
          <dgm:bulletEnabled val="1"/>
        </dgm:presLayoutVars>
      </dgm:prSet>
      <dgm:spPr/>
    </dgm:pt>
    <dgm:pt modelId="{E02FE946-9AB8-422A-A0D4-EA04DA3988D9}" type="pres">
      <dgm:prSet presAssocID="{32A5C796-8F43-42CC-AD03-B4257BE8AE1F}" presName="L2TextContainerWrapper" presStyleCnt="0">
        <dgm:presLayoutVars>
          <dgm:bulletEnabled val="1"/>
        </dgm:presLayoutVars>
      </dgm:prSet>
      <dgm:spPr/>
    </dgm:pt>
    <dgm:pt modelId="{CA3A0564-2522-45E1-82EB-98760E437581}" type="pres">
      <dgm:prSet presAssocID="{32A5C796-8F43-42CC-AD03-B4257BE8AE1F}" presName="L2TextContainer" presStyleLbl="bgAccFollowNode1" presStyleIdx="2" presStyleCnt="6"/>
      <dgm:spPr/>
    </dgm:pt>
    <dgm:pt modelId="{4FB16DAA-EB8F-4FDB-A88B-6B7DB0510586}" type="pres">
      <dgm:prSet presAssocID="{32A5C796-8F43-42CC-AD03-B4257BE8AE1F}" presName="FlexibleEmptyPlaceHolder" presStyleCnt="0"/>
      <dgm:spPr/>
    </dgm:pt>
    <dgm:pt modelId="{1A20C524-B367-4EA6-B2A8-275A0F065144}" type="pres">
      <dgm:prSet presAssocID="{32A5C796-8F43-42CC-AD03-B4257BE8AE1F}" presName="ConnectLine" presStyleLbl="sibTrans1D1" presStyleIdx="2" presStyleCnt="6"/>
      <dgm:spPr/>
    </dgm:pt>
    <dgm:pt modelId="{7D45008E-EE6F-4974-AA74-8EC9E757AAE5}" type="pres">
      <dgm:prSet presAssocID="{32A5C796-8F43-42CC-AD03-B4257BE8AE1F}" presName="ConnectorPoint" presStyleLbl="node1" presStyleIdx="2" presStyleCnt="6"/>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B4B0178-735B-4B92-ABD8-5052A9DB21D5}" type="pres">
      <dgm:prSet presAssocID="{32A5C796-8F43-42CC-AD03-B4257BE8AE1F}" presName="EmptyPlaceHolder" presStyleCnt="0"/>
      <dgm:spPr/>
    </dgm:pt>
    <dgm:pt modelId="{CB1365FC-77B4-4377-9C16-ED869159BF02}" type="pres">
      <dgm:prSet presAssocID="{BEFE68F6-35B4-41C5-B1AA-BAEEC9A26E7F}" presName="spaceBetweenRectangles" presStyleCnt="0"/>
      <dgm:spPr/>
    </dgm:pt>
    <dgm:pt modelId="{B860EFAE-2D30-4A11-B5DB-CB5AD352197B}" type="pres">
      <dgm:prSet presAssocID="{3F244C62-6591-405E-B486-58855ED6887B}" presName="composite" presStyleCnt="0"/>
      <dgm:spPr/>
    </dgm:pt>
    <dgm:pt modelId="{F91F2E76-F4EB-4F9D-A47B-4964352CBA1B}" type="pres">
      <dgm:prSet presAssocID="{3F244C62-6591-405E-B486-58855ED6887B}" presName="L1TextContainer" presStyleLbl="alignNode1" presStyleIdx="3" presStyleCnt="6">
        <dgm:presLayoutVars>
          <dgm:chMax val="1"/>
          <dgm:chPref val="1"/>
          <dgm:bulletEnabled val="1"/>
        </dgm:presLayoutVars>
      </dgm:prSet>
      <dgm:spPr/>
    </dgm:pt>
    <dgm:pt modelId="{F78F7D61-A65D-4624-B949-A41606158541}" type="pres">
      <dgm:prSet presAssocID="{3F244C62-6591-405E-B486-58855ED6887B}" presName="L2TextContainerWrapper" presStyleCnt="0">
        <dgm:presLayoutVars>
          <dgm:bulletEnabled val="1"/>
        </dgm:presLayoutVars>
      </dgm:prSet>
      <dgm:spPr/>
    </dgm:pt>
    <dgm:pt modelId="{6A1BD373-AEDD-4FCC-ADF2-33A7AA0D3BEA}" type="pres">
      <dgm:prSet presAssocID="{3F244C62-6591-405E-B486-58855ED6887B}" presName="L2TextContainer" presStyleLbl="bgAccFollowNode1" presStyleIdx="3" presStyleCnt="6"/>
      <dgm:spPr/>
    </dgm:pt>
    <dgm:pt modelId="{F834B383-221E-402C-8563-ADDE875793A3}" type="pres">
      <dgm:prSet presAssocID="{3F244C62-6591-405E-B486-58855ED6887B}" presName="FlexibleEmptyPlaceHolder" presStyleCnt="0"/>
      <dgm:spPr/>
    </dgm:pt>
    <dgm:pt modelId="{2DBF3758-8A8F-4C59-995C-9B5EEC7E3B1A}" type="pres">
      <dgm:prSet presAssocID="{3F244C62-6591-405E-B486-58855ED6887B}" presName="ConnectLine" presStyleLbl="sibTrans1D1" presStyleIdx="3" presStyleCnt="6"/>
      <dgm:spPr/>
    </dgm:pt>
    <dgm:pt modelId="{161BC63C-7B4F-43C9-A861-D94B12AB70F6}" type="pres">
      <dgm:prSet presAssocID="{3F244C62-6591-405E-B486-58855ED6887B}" presName="ConnectorPoint" presStyleLbl="node1" presStyleIdx="3" presStyleCnt="6"/>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7F1FD20-B924-42B6-826E-02B497F196BB}" type="pres">
      <dgm:prSet presAssocID="{3F244C62-6591-405E-B486-58855ED6887B}" presName="EmptyPlaceHolder" presStyleCnt="0"/>
      <dgm:spPr/>
    </dgm:pt>
    <dgm:pt modelId="{57F1A4D0-EBB7-4E52-9AD3-76BDBE6FA807}" type="pres">
      <dgm:prSet presAssocID="{E0CF8500-A502-4AA6-9FAD-E15EDD9BF86B}" presName="spaceBetweenRectangles" presStyleCnt="0"/>
      <dgm:spPr/>
    </dgm:pt>
    <dgm:pt modelId="{C68EE7FB-A2DB-44FD-9E9A-D75958D18248}" type="pres">
      <dgm:prSet presAssocID="{8C57C730-8513-46E3-9339-B1BDEBF26BF0}" presName="composite" presStyleCnt="0"/>
      <dgm:spPr/>
    </dgm:pt>
    <dgm:pt modelId="{F74D28CB-DFEA-42B1-B3AC-DB49F2CB9781}" type="pres">
      <dgm:prSet presAssocID="{8C57C730-8513-46E3-9339-B1BDEBF26BF0}" presName="L1TextContainer" presStyleLbl="alignNode1" presStyleIdx="4" presStyleCnt="6">
        <dgm:presLayoutVars>
          <dgm:chMax val="1"/>
          <dgm:chPref val="1"/>
          <dgm:bulletEnabled val="1"/>
        </dgm:presLayoutVars>
      </dgm:prSet>
      <dgm:spPr/>
    </dgm:pt>
    <dgm:pt modelId="{5BEBF034-1F08-4750-9117-23C4CE891A7C}" type="pres">
      <dgm:prSet presAssocID="{8C57C730-8513-46E3-9339-B1BDEBF26BF0}" presName="L2TextContainerWrapper" presStyleCnt="0">
        <dgm:presLayoutVars>
          <dgm:bulletEnabled val="1"/>
        </dgm:presLayoutVars>
      </dgm:prSet>
      <dgm:spPr/>
    </dgm:pt>
    <dgm:pt modelId="{EA89BE10-A690-42D4-ACB6-2F927F4D65C8}" type="pres">
      <dgm:prSet presAssocID="{8C57C730-8513-46E3-9339-B1BDEBF26BF0}" presName="L2TextContainer" presStyleLbl="bgAccFollowNode1" presStyleIdx="4" presStyleCnt="6"/>
      <dgm:spPr/>
    </dgm:pt>
    <dgm:pt modelId="{BBD7D36F-8D7A-4988-9A82-B05F85FF7378}" type="pres">
      <dgm:prSet presAssocID="{8C57C730-8513-46E3-9339-B1BDEBF26BF0}" presName="FlexibleEmptyPlaceHolder" presStyleCnt="0"/>
      <dgm:spPr/>
    </dgm:pt>
    <dgm:pt modelId="{D36498C7-88B4-437D-85C8-E976E020462B}" type="pres">
      <dgm:prSet presAssocID="{8C57C730-8513-46E3-9339-B1BDEBF26BF0}" presName="ConnectLine" presStyleLbl="sibTrans1D1" presStyleIdx="4" presStyleCnt="6"/>
      <dgm:spPr/>
    </dgm:pt>
    <dgm:pt modelId="{EB89A2D8-2664-48FB-9A4F-084E57AB6F00}" type="pres">
      <dgm:prSet presAssocID="{8C57C730-8513-46E3-9339-B1BDEBF26BF0}" presName="ConnectorPoint" presStyleLbl="node1" presStyleIdx="4" presStyleCnt="6"/>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A12DE7A-C751-4172-80BF-2573DD3390F0}" type="pres">
      <dgm:prSet presAssocID="{8C57C730-8513-46E3-9339-B1BDEBF26BF0}" presName="EmptyPlaceHolder" presStyleCnt="0"/>
      <dgm:spPr/>
    </dgm:pt>
    <dgm:pt modelId="{CD120540-1BEE-44C5-A075-C01C94D84E7C}" type="pres">
      <dgm:prSet presAssocID="{2B651F29-45C7-4AD8-BE73-D195E8576DC6}" presName="spaceBetweenRectangles" presStyleCnt="0"/>
      <dgm:spPr/>
    </dgm:pt>
    <dgm:pt modelId="{64F0416B-C40F-4321-9F6C-00A170D06344}" type="pres">
      <dgm:prSet presAssocID="{B71F7C8C-7999-4278-B5F7-0AC410671562}" presName="composite" presStyleCnt="0"/>
      <dgm:spPr/>
    </dgm:pt>
    <dgm:pt modelId="{6B3119FF-5B07-47EA-9C8B-0AB8D5FFB459}" type="pres">
      <dgm:prSet presAssocID="{B71F7C8C-7999-4278-B5F7-0AC410671562}" presName="L1TextContainer" presStyleLbl="alignNode1" presStyleIdx="5" presStyleCnt="6">
        <dgm:presLayoutVars>
          <dgm:chMax val="1"/>
          <dgm:chPref val="1"/>
          <dgm:bulletEnabled val="1"/>
        </dgm:presLayoutVars>
      </dgm:prSet>
      <dgm:spPr/>
    </dgm:pt>
    <dgm:pt modelId="{40C5EA52-72AA-43D1-8394-2161236D871C}" type="pres">
      <dgm:prSet presAssocID="{B71F7C8C-7999-4278-B5F7-0AC410671562}" presName="L2TextContainerWrapper" presStyleCnt="0">
        <dgm:presLayoutVars>
          <dgm:bulletEnabled val="1"/>
        </dgm:presLayoutVars>
      </dgm:prSet>
      <dgm:spPr/>
    </dgm:pt>
    <dgm:pt modelId="{96AF8319-E47B-47DB-B95C-C1CC95D72388}" type="pres">
      <dgm:prSet presAssocID="{B71F7C8C-7999-4278-B5F7-0AC410671562}" presName="L2TextContainer" presStyleLbl="bgAccFollowNode1" presStyleIdx="5" presStyleCnt="6"/>
      <dgm:spPr/>
    </dgm:pt>
    <dgm:pt modelId="{6BEB26E9-2E8C-4761-899A-F368A9F7588E}" type="pres">
      <dgm:prSet presAssocID="{B71F7C8C-7999-4278-B5F7-0AC410671562}" presName="FlexibleEmptyPlaceHolder" presStyleCnt="0"/>
      <dgm:spPr/>
    </dgm:pt>
    <dgm:pt modelId="{65B68C61-8E69-45FA-B2EE-3E915E858B52}" type="pres">
      <dgm:prSet presAssocID="{B71F7C8C-7999-4278-B5F7-0AC410671562}" presName="ConnectLine" presStyleLbl="sibTrans1D1" presStyleIdx="5" presStyleCnt="6"/>
      <dgm:spPr/>
    </dgm:pt>
    <dgm:pt modelId="{51DD1AF6-8F7C-4EFA-A3F8-62E5222FB9FD}" type="pres">
      <dgm:prSet presAssocID="{B71F7C8C-7999-4278-B5F7-0AC410671562}" presName="ConnectorPoint" presStyleLbl="node1" presStyleIdx="5" presStyleCnt="6"/>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5BA47CA-71DC-4343-93FD-34ED2982DCF0}" type="pres">
      <dgm:prSet presAssocID="{B71F7C8C-7999-4278-B5F7-0AC410671562}" presName="EmptyPlaceHolder" presStyleCnt="0"/>
      <dgm:spPr/>
    </dgm:pt>
  </dgm:ptLst>
  <dgm:cxnLst>
    <dgm:cxn modelId="{8032DB08-0602-4288-8078-DDAD827307A5}" type="presOf" srcId="{D75B03C3-2479-47FD-A7DB-B457EFF4297A}" destId="{10D2A217-513A-4774-8E76-0FCF3BC03CB6}" srcOrd="0" destOrd="0" presId="urn:microsoft.com/office/officeart/2017/3/layout/HorizontalLabelsTimeline"/>
    <dgm:cxn modelId="{0DFFE708-54D2-4DC7-BA1A-14EC42C82DF9}" type="presOf" srcId="{E5A0AAA4-17C1-4B98-8A3F-C9455FCAFC00}" destId="{6A1BD373-AEDD-4FCC-ADF2-33A7AA0D3BEA}" srcOrd="0" destOrd="0" presId="urn:microsoft.com/office/officeart/2017/3/layout/HorizontalLabelsTimeline"/>
    <dgm:cxn modelId="{8EA2860E-332C-4E1D-A491-1D3319A37B85}" srcId="{D75B03C3-2479-47FD-A7DB-B457EFF4297A}" destId="{8C57C730-8513-46E3-9339-B1BDEBF26BF0}" srcOrd="4" destOrd="0" parTransId="{EB87F925-4F67-4641-BF48-95BCE949B32A}" sibTransId="{2B651F29-45C7-4AD8-BE73-D195E8576DC6}"/>
    <dgm:cxn modelId="{92CEC216-354C-46B4-BB13-81A0DFCB8009}" srcId="{B71F7C8C-7999-4278-B5F7-0AC410671562}" destId="{087C194D-7055-4A8F-9C42-2327A0950320}" srcOrd="1" destOrd="0" parTransId="{E67F6658-D879-41B8-98E7-C1FC63D1C271}" sibTransId="{09293817-36B6-4BD4-93A6-4736E84EE898}"/>
    <dgm:cxn modelId="{3BB59D1C-BA8E-482A-8E81-A8A27937509F}" type="presOf" srcId="{1B13C582-ADDC-414A-BD51-BFC2C00DA2F7}" destId="{6A1BD373-AEDD-4FCC-ADF2-33A7AA0D3BEA}" srcOrd="0" destOrd="1" presId="urn:microsoft.com/office/officeart/2017/3/layout/HorizontalLabelsTimeline"/>
    <dgm:cxn modelId="{666C0B21-0D8A-4330-86C5-A40805F02062}" type="presOf" srcId="{8C57C730-8513-46E3-9339-B1BDEBF26BF0}" destId="{F74D28CB-DFEA-42B1-B3AC-DB49F2CB9781}" srcOrd="0" destOrd="0" presId="urn:microsoft.com/office/officeart/2017/3/layout/HorizontalLabelsTimeline"/>
    <dgm:cxn modelId="{9BBB5233-950E-4CF8-AAE3-423FEC9D4C71}" srcId="{D75B03C3-2479-47FD-A7DB-B457EFF4297A}" destId="{B71F7C8C-7999-4278-B5F7-0AC410671562}" srcOrd="5" destOrd="0" parTransId="{EF1FFCD9-1C9A-4BFE-8707-DD5B154D4E97}" sibTransId="{EF166946-508C-4844-8188-304236FB0F09}"/>
    <dgm:cxn modelId="{08466B34-64E8-47EE-BFAC-4CD36B286877}" type="presOf" srcId="{087C194D-7055-4A8F-9C42-2327A0950320}" destId="{96AF8319-E47B-47DB-B95C-C1CC95D72388}" srcOrd="0" destOrd="1" presId="urn:microsoft.com/office/officeart/2017/3/layout/HorizontalLabelsTimeline"/>
    <dgm:cxn modelId="{99F41F38-474C-417D-8F36-F1D39611E174}" srcId="{D75B03C3-2479-47FD-A7DB-B457EFF4297A}" destId="{43988DFA-36FD-45FC-B792-37676B15416F}" srcOrd="1" destOrd="0" parTransId="{20759B9D-E6C3-495B-8188-0569CF0D5431}" sibTransId="{444F3C59-484B-46E5-AC77-927B6D28BBD4}"/>
    <dgm:cxn modelId="{F0254B3B-9D4D-4737-9A29-F6D92B0663B1}" srcId="{43988DFA-36FD-45FC-B792-37676B15416F}" destId="{02D27374-B39E-44BF-9145-269EC3A52009}" srcOrd="0" destOrd="0" parTransId="{35FE8777-C4FE-41A4-B73C-B3FF3C11F1B1}" sibTransId="{D7879A2F-4E2D-40B7-8102-7488F9AA5DB5}"/>
    <dgm:cxn modelId="{A47F323D-F773-4DD5-ACC5-63582FE684D5}" srcId="{D75B03C3-2479-47FD-A7DB-B457EFF4297A}" destId="{32A5C796-8F43-42CC-AD03-B4257BE8AE1F}" srcOrd="2" destOrd="0" parTransId="{8A213557-5238-4371-B50E-2FD7773BA0D7}" sibTransId="{BEFE68F6-35B4-41C5-B1AA-BAEEC9A26E7F}"/>
    <dgm:cxn modelId="{1052FF3E-4380-4E5A-A28D-B7C5B93C4A42}" srcId="{8C57C730-8513-46E3-9339-B1BDEBF26BF0}" destId="{AB7E86CB-617D-41DE-B9B7-A06FBD2C2FAC}" srcOrd="0" destOrd="0" parTransId="{37CACA72-E51E-4C40-9EA8-2F2AFC811048}" sibTransId="{2DC4B7EF-656C-434E-9BFC-D883E6717C2E}"/>
    <dgm:cxn modelId="{5CD30A40-C0CB-4140-8266-9D34D703C847}" type="presOf" srcId="{016A095F-719D-4015-A3DD-03414A9ECD58}" destId="{15779B43-760F-4E1D-BD8E-06BFD953C0BB}" srcOrd="0" destOrd="1" presId="urn:microsoft.com/office/officeart/2017/3/layout/HorizontalLabelsTimeline"/>
    <dgm:cxn modelId="{FCCBCD5C-7008-46EA-B22A-9E19F5B756E6}" srcId="{3F244C62-6591-405E-B486-58855ED6887B}" destId="{E5A0AAA4-17C1-4B98-8A3F-C9455FCAFC00}" srcOrd="0" destOrd="0" parTransId="{3555A40F-07C2-4A61-95D5-C670F59D5E2F}" sibTransId="{26D4E128-2E28-4B7F-8432-5A9E15EBE503}"/>
    <dgm:cxn modelId="{DB2ECF41-8D5B-4557-B210-CDE317FFFDB5}" srcId="{32A5C796-8F43-42CC-AD03-B4257BE8AE1F}" destId="{C42A6F43-3F1B-41FC-9979-E7AD8F5210C4}" srcOrd="1" destOrd="0" parTransId="{8D73D26E-F335-4F60-8575-DECE5177E432}" sibTransId="{9F1AA063-1B0F-41D4-A90C-DE206123D6C3}"/>
    <dgm:cxn modelId="{B0036645-3F74-4D7B-AEEE-7A1992AC4BAE}" srcId="{E195CD13-1A1E-4367-AA4F-8540E216A23C}" destId="{145C0695-278C-4694-ADA1-7E04376F44B2}" srcOrd="0" destOrd="0" parTransId="{2A9F2D69-6B31-4A06-86F5-972EB597BC37}" sibTransId="{E46696AA-2BAE-498F-95D6-3A0974D873E2}"/>
    <dgm:cxn modelId="{2F98B966-7428-4234-801D-31A3E2941B1E}" type="presOf" srcId="{43988DFA-36FD-45FC-B792-37676B15416F}" destId="{8788A05C-D50E-4B15-A20C-9DD5243DAD7B}" srcOrd="0" destOrd="0" presId="urn:microsoft.com/office/officeart/2017/3/layout/HorizontalLabelsTimeline"/>
    <dgm:cxn modelId="{4BCA036D-869F-4188-AF5A-A27A96ACB3B7}" srcId="{32A5C796-8F43-42CC-AD03-B4257BE8AE1F}" destId="{9C46877A-5792-45F5-BA71-7ED8F3DB8ADA}" srcOrd="0" destOrd="0" parTransId="{6A3FAE17-EFB5-463E-BFA6-71BE08687ECD}" sibTransId="{C28B60A2-F204-4FAE-ACB1-E83EBEBBC64F}"/>
    <dgm:cxn modelId="{0D62474F-9509-428C-9B7A-10DF669D2759}" srcId="{D75B03C3-2479-47FD-A7DB-B457EFF4297A}" destId="{3F244C62-6591-405E-B486-58855ED6887B}" srcOrd="3" destOrd="0" parTransId="{82FF6DCE-E7E3-42E5-A77E-A6A47FE66D49}" sibTransId="{E0CF8500-A502-4AA6-9FAD-E15EDD9BF86B}"/>
    <dgm:cxn modelId="{56A0667D-D545-4442-8877-C0288C01774B}" type="presOf" srcId="{B71F7C8C-7999-4278-B5F7-0AC410671562}" destId="{6B3119FF-5B07-47EA-9C8B-0AB8D5FFB459}" srcOrd="0" destOrd="0" presId="urn:microsoft.com/office/officeart/2017/3/layout/HorizontalLabelsTimeline"/>
    <dgm:cxn modelId="{2286168D-1931-4B9F-9731-E816F5AB64BF}" srcId="{8C57C730-8513-46E3-9339-B1BDEBF26BF0}" destId="{BF36AEFC-F381-4420-BD74-1002BFE27EDA}" srcOrd="1" destOrd="0" parTransId="{939B8F73-6896-486B-BB82-65AD8ADF457D}" sibTransId="{211640A3-0A42-46A0-8950-9E6B9C426593}"/>
    <dgm:cxn modelId="{4BF0D38D-1193-4C03-8A44-BDE12F8C2157}" type="presOf" srcId="{BF36AEFC-F381-4420-BD74-1002BFE27EDA}" destId="{EA89BE10-A690-42D4-ACB6-2F927F4D65C8}" srcOrd="0" destOrd="1" presId="urn:microsoft.com/office/officeart/2017/3/layout/HorizontalLabelsTimeline"/>
    <dgm:cxn modelId="{F8E969A0-E554-4666-9D77-2E7D15FEBE20}" type="presOf" srcId="{32A5C796-8F43-42CC-AD03-B4257BE8AE1F}" destId="{06FD97F9-50F7-4EAF-AB4A-0AEC8E870199}" srcOrd="0" destOrd="0" presId="urn:microsoft.com/office/officeart/2017/3/layout/HorizontalLabelsTimeline"/>
    <dgm:cxn modelId="{30D3A6A3-7C05-40EB-9E57-2FE6B8204F48}" type="presOf" srcId="{A917F769-A49C-4283-BFC2-6E244121B991}" destId="{8ACF4D11-0FA1-4362-9837-0D3B054E20FA}" srcOrd="0" destOrd="1" presId="urn:microsoft.com/office/officeart/2017/3/layout/HorizontalLabelsTimeline"/>
    <dgm:cxn modelId="{CCCADEAD-E8AA-4553-9BD0-27193476B98C}" type="presOf" srcId="{9C46877A-5792-45F5-BA71-7ED8F3DB8ADA}" destId="{CA3A0564-2522-45E1-82EB-98760E437581}" srcOrd="0" destOrd="0" presId="urn:microsoft.com/office/officeart/2017/3/layout/HorizontalLabelsTimeline"/>
    <dgm:cxn modelId="{88D5ACB7-1079-443A-B5BC-DE1BDDD46FA9}" type="presOf" srcId="{3F244C62-6591-405E-B486-58855ED6887B}" destId="{F91F2E76-F4EB-4F9D-A47B-4964352CBA1B}" srcOrd="0" destOrd="0" presId="urn:microsoft.com/office/officeart/2017/3/layout/HorizontalLabelsTimeline"/>
    <dgm:cxn modelId="{CB0AAEB8-41FD-4F58-AF21-5689F69EC81D}" srcId="{43988DFA-36FD-45FC-B792-37676B15416F}" destId="{016A095F-719D-4015-A3DD-03414A9ECD58}" srcOrd="1" destOrd="0" parTransId="{16BFB7D5-355F-4A92-9CE4-80384497149E}" sibTransId="{19035382-20AA-4A8C-9406-196C355C8B5D}"/>
    <dgm:cxn modelId="{DFEEB1CE-8CB3-4AAD-AFA2-8171B691EC96}" type="presOf" srcId="{02D27374-B39E-44BF-9145-269EC3A52009}" destId="{15779B43-760F-4E1D-BD8E-06BFD953C0BB}" srcOrd="0" destOrd="0" presId="urn:microsoft.com/office/officeart/2017/3/layout/HorizontalLabelsTimeline"/>
    <dgm:cxn modelId="{7AE74DD0-7668-4257-80A1-47A39CCEBD83}" srcId="{B71F7C8C-7999-4278-B5F7-0AC410671562}" destId="{BCA23F23-C074-46F1-8049-F87E1EDD8E93}" srcOrd="0" destOrd="0" parTransId="{60B81285-06E1-49E7-85AE-0D799F2A8384}" sibTransId="{C181A325-B20C-4971-8ACD-A0244FF85C53}"/>
    <dgm:cxn modelId="{DBAE9CD2-D73F-4CFC-9FC5-62FEC121BE85}" type="presOf" srcId="{145C0695-278C-4694-ADA1-7E04376F44B2}" destId="{8ACF4D11-0FA1-4362-9837-0D3B054E20FA}" srcOrd="0" destOrd="0" presId="urn:microsoft.com/office/officeart/2017/3/layout/HorizontalLabelsTimeline"/>
    <dgm:cxn modelId="{90B7E7D4-60BA-4C52-B5B9-4538CA496143}" type="presOf" srcId="{C42A6F43-3F1B-41FC-9979-E7AD8F5210C4}" destId="{CA3A0564-2522-45E1-82EB-98760E437581}" srcOrd="0" destOrd="1" presId="urn:microsoft.com/office/officeart/2017/3/layout/HorizontalLabelsTimeline"/>
    <dgm:cxn modelId="{10B3ADD7-7363-4767-A15A-4A2F78685A27}" srcId="{3F244C62-6591-405E-B486-58855ED6887B}" destId="{1B13C582-ADDC-414A-BD51-BFC2C00DA2F7}" srcOrd="1" destOrd="0" parTransId="{B74F3B4D-02FF-4446-B1C9-5C27B940B8CE}" sibTransId="{78E5E535-73CF-4A50-8F43-584472AE94E0}"/>
    <dgm:cxn modelId="{33AEC1DA-4448-4E87-B0A6-7A8656D4FB67}" type="presOf" srcId="{E195CD13-1A1E-4367-AA4F-8540E216A23C}" destId="{B5B01795-371E-4BC7-A0E8-AD1B0DA0A52F}" srcOrd="0" destOrd="0" presId="urn:microsoft.com/office/officeart/2017/3/layout/HorizontalLabelsTimeline"/>
    <dgm:cxn modelId="{27282AE1-474F-4745-AC56-317E78A1FFF8}" srcId="{D75B03C3-2479-47FD-A7DB-B457EFF4297A}" destId="{E195CD13-1A1E-4367-AA4F-8540E216A23C}" srcOrd="0" destOrd="0" parTransId="{573591A7-9D0F-42B0-8EDF-AA9CCAD774CD}" sibTransId="{5478A7F8-F89E-48EB-8E85-D5D3B71237D9}"/>
    <dgm:cxn modelId="{CF8F49F8-CCB5-4EBB-B448-AC65E7B11B7A}" srcId="{E195CD13-1A1E-4367-AA4F-8540E216A23C}" destId="{A917F769-A49C-4283-BFC2-6E244121B991}" srcOrd="1" destOrd="0" parTransId="{E1A43035-AECF-4EE4-8154-F2E3EFEED50E}" sibTransId="{C74ED275-B559-40D0-AE99-6F58F992EA00}"/>
    <dgm:cxn modelId="{10F8ECF9-CADF-4353-AF69-E56DA26F5790}" type="presOf" srcId="{AB7E86CB-617D-41DE-B9B7-A06FBD2C2FAC}" destId="{EA89BE10-A690-42D4-ACB6-2F927F4D65C8}" srcOrd="0" destOrd="0" presId="urn:microsoft.com/office/officeart/2017/3/layout/HorizontalLabelsTimeline"/>
    <dgm:cxn modelId="{78A6E9FC-4CA6-4631-8814-9F114AC37507}" type="presOf" srcId="{BCA23F23-C074-46F1-8049-F87E1EDD8E93}" destId="{96AF8319-E47B-47DB-B95C-C1CC95D72388}" srcOrd="0" destOrd="0" presId="urn:microsoft.com/office/officeart/2017/3/layout/HorizontalLabelsTimeline"/>
    <dgm:cxn modelId="{C6A8DE53-C46A-4021-971C-0211F97B7CB4}" type="presParOf" srcId="{10D2A217-513A-4774-8E76-0FCF3BC03CB6}" destId="{80BA72CD-1EA9-4AA9-BDDE-7B4055B23117}" srcOrd="0" destOrd="0" presId="urn:microsoft.com/office/officeart/2017/3/layout/HorizontalLabelsTimeline"/>
    <dgm:cxn modelId="{8A88CBF6-E83B-46AA-BE19-A54A6C533BE0}" type="presParOf" srcId="{10D2A217-513A-4774-8E76-0FCF3BC03CB6}" destId="{FD61420F-E7D1-43F8-B1A1-0C7C6565862B}" srcOrd="1" destOrd="0" presId="urn:microsoft.com/office/officeart/2017/3/layout/HorizontalLabelsTimeline"/>
    <dgm:cxn modelId="{69E17326-1D9F-4E5A-9EEA-B97513789580}" type="presParOf" srcId="{FD61420F-E7D1-43F8-B1A1-0C7C6565862B}" destId="{32A6442A-2EFF-49E8-82F5-6FBC800C574B}" srcOrd="0" destOrd="0" presId="urn:microsoft.com/office/officeart/2017/3/layout/HorizontalLabelsTimeline"/>
    <dgm:cxn modelId="{40E82D13-6F70-4574-A368-4C186379A50C}" type="presParOf" srcId="{32A6442A-2EFF-49E8-82F5-6FBC800C574B}" destId="{B5B01795-371E-4BC7-A0E8-AD1B0DA0A52F}" srcOrd="0" destOrd="0" presId="urn:microsoft.com/office/officeart/2017/3/layout/HorizontalLabelsTimeline"/>
    <dgm:cxn modelId="{AA66F780-F4A5-458C-AE34-CBFFC0EFA613}" type="presParOf" srcId="{32A6442A-2EFF-49E8-82F5-6FBC800C574B}" destId="{ECFA69CF-0261-4196-BE1E-409C1F07D773}" srcOrd="1" destOrd="0" presId="urn:microsoft.com/office/officeart/2017/3/layout/HorizontalLabelsTimeline"/>
    <dgm:cxn modelId="{CE3C5C32-EB3B-498C-9F50-A80DC70E9DFA}" type="presParOf" srcId="{ECFA69CF-0261-4196-BE1E-409C1F07D773}" destId="{8ACF4D11-0FA1-4362-9837-0D3B054E20FA}" srcOrd="0" destOrd="0" presId="urn:microsoft.com/office/officeart/2017/3/layout/HorizontalLabelsTimeline"/>
    <dgm:cxn modelId="{B03CBEC1-9ED2-4DE1-BD1F-2426F65F3954}" type="presParOf" srcId="{ECFA69CF-0261-4196-BE1E-409C1F07D773}" destId="{4937080A-99C6-4452-BF74-F93177999CD4}" srcOrd="1" destOrd="0" presId="urn:microsoft.com/office/officeart/2017/3/layout/HorizontalLabelsTimeline"/>
    <dgm:cxn modelId="{2191D96B-4A3C-4578-9343-130B299F9C73}" type="presParOf" srcId="{32A6442A-2EFF-49E8-82F5-6FBC800C574B}" destId="{A5B7CCAC-B461-4EB4-96F8-84F6BCA64D06}" srcOrd="2" destOrd="0" presId="urn:microsoft.com/office/officeart/2017/3/layout/HorizontalLabelsTimeline"/>
    <dgm:cxn modelId="{BAD5A4B1-11F9-4F9D-BC11-6E08BB88D91D}" type="presParOf" srcId="{32A6442A-2EFF-49E8-82F5-6FBC800C574B}" destId="{F8E53277-727C-4C22-A2A5-5A9CF18CF5CF}" srcOrd="3" destOrd="0" presId="urn:microsoft.com/office/officeart/2017/3/layout/HorizontalLabelsTimeline"/>
    <dgm:cxn modelId="{702CAC26-DBA5-4B73-BD25-B3F31BF758F0}" type="presParOf" srcId="{32A6442A-2EFF-49E8-82F5-6FBC800C574B}" destId="{7C1C65FF-2258-4DEC-858F-C346B693EF77}" srcOrd="4" destOrd="0" presId="urn:microsoft.com/office/officeart/2017/3/layout/HorizontalLabelsTimeline"/>
    <dgm:cxn modelId="{36AEBB26-29A0-4C7B-8CB7-CEBE377D46F0}" type="presParOf" srcId="{FD61420F-E7D1-43F8-B1A1-0C7C6565862B}" destId="{EEAE6E7B-E38C-463A-8F74-CAEAD776FB32}" srcOrd="1" destOrd="0" presId="urn:microsoft.com/office/officeart/2017/3/layout/HorizontalLabelsTimeline"/>
    <dgm:cxn modelId="{35EBB35F-985B-4C9F-AA67-1F4ECCE82E32}" type="presParOf" srcId="{FD61420F-E7D1-43F8-B1A1-0C7C6565862B}" destId="{5CA533E7-5378-409F-8527-A38AA6CD0613}" srcOrd="2" destOrd="0" presId="urn:microsoft.com/office/officeart/2017/3/layout/HorizontalLabelsTimeline"/>
    <dgm:cxn modelId="{F62A6192-536C-4D71-B82C-FF07C3D3D119}" type="presParOf" srcId="{5CA533E7-5378-409F-8527-A38AA6CD0613}" destId="{8788A05C-D50E-4B15-A20C-9DD5243DAD7B}" srcOrd="0" destOrd="0" presId="urn:microsoft.com/office/officeart/2017/3/layout/HorizontalLabelsTimeline"/>
    <dgm:cxn modelId="{725EA39A-BB91-451D-A253-DD471F4085DB}" type="presParOf" srcId="{5CA533E7-5378-409F-8527-A38AA6CD0613}" destId="{2A3CC752-767F-4054-BD4A-4108EA4F5BC6}" srcOrd="1" destOrd="0" presId="urn:microsoft.com/office/officeart/2017/3/layout/HorizontalLabelsTimeline"/>
    <dgm:cxn modelId="{50ADF2D4-AAE4-460C-8CB8-B72F6282AC70}" type="presParOf" srcId="{2A3CC752-767F-4054-BD4A-4108EA4F5BC6}" destId="{15779B43-760F-4E1D-BD8E-06BFD953C0BB}" srcOrd="0" destOrd="0" presId="urn:microsoft.com/office/officeart/2017/3/layout/HorizontalLabelsTimeline"/>
    <dgm:cxn modelId="{C864570F-5BBB-4386-8310-CE1E06D4779A}" type="presParOf" srcId="{2A3CC752-767F-4054-BD4A-4108EA4F5BC6}" destId="{9EDC835F-9760-49BA-B82F-A4AD465F3E23}" srcOrd="1" destOrd="0" presId="urn:microsoft.com/office/officeart/2017/3/layout/HorizontalLabelsTimeline"/>
    <dgm:cxn modelId="{4D3C8304-3E4A-44EB-81BB-79C34DE76F12}" type="presParOf" srcId="{5CA533E7-5378-409F-8527-A38AA6CD0613}" destId="{95327808-EB48-4DDF-9852-1B189D1F43AA}" srcOrd="2" destOrd="0" presId="urn:microsoft.com/office/officeart/2017/3/layout/HorizontalLabelsTimeline"/>
    <dgm:cxn modelId="{6325C013-9AA5-4FA3-99FE-F5095CE92107}" type="presParOf" srcId="{5CA533E7-5378-409F-8527-A38AA6CD0613}" destId="{A76B85BB-4C6C-4BAE-8178-74FC8F3527C4}" srcOrd="3" destOrd="0" presId="urn:microsoft.com/office/officeart/2017/3/layout/HorizontalLabelsTimeline"/>
    <dgm:cxn modelId="{89613120-8809-4B34-9E25-9E9BEE97ACA9}" type="presParOf" srcId="{5CA533E7-5378-409F-8527-A38AA6CD0613}" destId="{6A8A7E6C-3C4E-4A9D-B2CB-7E0ACCEFBC4F}" srcOrd="4" destOrd="0" presId="urn:microsoft.com/office/officeart/2017/3/layout/HorizontalLabelsTimeline"/>
    <dgm:cxn modelId="{E4B3E743-088C-4F98-A83A-EB1710237DE9}" type="presParOf" srcId="{FD61420F-E7D1-43F8-B1A1-0C7C6565862B}" destId="{9EFD7A37-6C35-44FB-B71E-D54B285C6750}" srcOrd="3" destOrd="0" presId="urn:microsoft.com/office/officeart/2017/3/layout/HorizontalLabelsTimeline"/>
    <dgm:cxn modelId="{05A0A5C2-171E-4E35-8D1D-254B84776C9B}" type="presParOf" srcId="{FD61420F-E7D1-43F8-B1A1-0C7C6565862B}" destId="{9E6010A2-FDE0-47D4-ACDF-BF54CCDBC897}" srcOrd="4" destOrd="0" presId="urn:microsoft.com/office/officeart/2017/3/layout/HorizontalLabelsTimeline"/>
    <dgm:cxn modelId="{A66602BF-6C03-42A9-AC5F-ADC8D0151AEE}" type="presParOf" srcId="{9E6010A2-FDE0-47D4-ACDF-BF54CCDBC897}" destId="{06FD97F9-50F7-4EAF-AB4A-0AEC8E870199}" srcOrd="0" destOrd="0" presId="urn:microsoft.com/office/officeart/2017/3/layout/HorizontalLabelsTimeline"/>
    <dgm:cxn modelId="{A0A62C42-D5F3-4AC0-A5CB-8B7BC07BAA8D}" type="presParOf" srcId="{9E6010A2-FDE0-47D4-ACDF-BF54CCDBC897}" destId="{E02FE946-9AB8-422A-A0D4-EA04DA3988D9}" srcOrd="1" destOrd="0" presId="urn:microsoft.com/office/officeart/2017/3/layout/HorizontalLabelsTimeline"/>
    <dgm:cxn modelId="{A2EE34A2-D989-4786-A2FB-0D1E34F55D2A}" type="presParOf" srcId="{E02FE946-9AB8-422A-A0D4-EA04DA3988D9}" destId="{CA3A0564-2522-45E1-82EB-98760E437581}" srcOrd="0" destOrd="0" presId="urn:microsoft.com/office/officeart/2017/3/layout/HorizontalLabelsTimeline"/>
    <dgm:cxn modelId="{C99F880A-5AF1-42FA-B95F-73C64D1394F3}" type="presParOf" srcId="{E02FE946-9AB8-422A-A0D4-EA04DA3988D9}" destId="{4FB16DAA-EB8F-4FDB-A88B-6B7DB0510586}" srcOrd="1" destOrd="0" presId="urn:microsoft.com/office/officeart/2017/3/layout/HorizontalLabelsTimeline"/>
    <dgm:cxn modelId="{B4486BE3-DB40-489C-A36A-5C0BFAD59735}" type="presParOf" srcId="{9E6010A2-FDE0-47D4-ACDF-BF54CCDBC897}" destId="{1A20C524-B367-4EA6-B2A8-275A0F065144}" srcOrd="2" destOrd="0" presId="urn:microsoft.com/office/officeart/2017/3/layout/HorizontalLabelsTimeline"/>
    <dgm:cxn modelId="{CCD4D3F4-1712-4654-A3AD-240FEE0610DA}" type="presParOf" srcId="{9E6010A2-FDE0-47D4-ACDF-BF54CCDBC897}" destId="{7D45008E-EE6F-4974-AA74-8EC9E757AAE5}" srcOrd="3" destOrd="0" presId="urn:microsoft.com/office/officeart/2017/3/layout/HorizontalLabelsTimeline"/>
    <dgm:cxn modelId="{FE76BB6B-5942-4F67-AD3A-D5F500C3C056}" type="presParOf" srcId="{9E6010A2-FDE0-47D4-ACDF-BF54CCDBC897}" destId="{3B4B0178-735B-4B92-ABD8-5052A9DB21D5}" srcOrd="4" destOrd="0" presId="urn:microsoft.com/office/officeart/2017/3/layout/HorizontalLabelsTimeline"/>
    <dgm:cxn modelId="{2F49EE58-6565-4087-BA31-EC9DCBB09632}" type="presParOf" srcId="{FD61420F-E7D1-43F8-B1A1-0C7C6565862B}" destId="{CB1365FC-77B4-4377-9C16-ED869159BF02}" srcOrd="5" destOrd="0" presId="urn:microsoft.com/office/officeart/2017/3/layout/HorizontalLabelsTimeline"/>
    <dgm:cxn modelId="{E31788F9-7875-4100-AB93-54203E5FCB5D}" type="presParOf" srcId="{FD61420F-E7D1-43F8-B1A1-0C7C6565862B}" destId="{B860EFAE-2D30-4A11-B5DB-CB5AD352197B}" srcOrd="6" destOrd="0" presId="urn:microsoft.com/office/officeart/2017/3/layout/HorizontalLabelsTimeline"/>
    <dgm:cxn modelId="{9F3E2938-57F8-4FCE-8FAF-C8E0006DD2C4}" type="presParOf" srcId="{B860EFAE-2D30-4A11-B5DB-CB5AD352197B}" destId="{F91F2E76-F4EB-4F9D-A47B-4964352CBA1B}" srcOrd="0" destOrd="0" presId="urn:microsoft.com/office/officeart/2017/3/layout/HorizontalLabelsTimeline"/>
    <dgm:cxn modelId="{73C436C0-14D8-4F47-AB4B-3515F30AFA4A}" type="presParOf" srcId="{B860EFAE-2D30-4A11-B5DB-CB5AD352197B}" destId="{F78F7D61-A65D-4624-B949-A41606158541}" srcOrd="1" destOrd="0" presId="urn:microsoft.com/office/officeart/2017/3/layout/HorizontalLabelsTimeline"/>
    <dgm:cxn modelId="{19F51084-3AA1-485E-A260-A5AE885EDB23}" type="presParOf" srcId="{F78F7D61-A65D-4624-B949-A41606158541}" destId="{6A1BD373-AEDD-4FCC-ADF2-33A7AA0D3BEA}" srcOrd="0" destOrd="0" presId="urn:microsoft.com/office/officeart/2017/3/layout/HorizontalLabelsTimeline"/>
    <dgm:cxn modelId="{8305AD51-90F4-4328-B88C-B7FB2438DC6C}" type="presParOf" srcId="{F78F7D61-A65D-4624-B949-A41606158541}" destId="{F834B383-221E-402C-8563-ADDE875793A3}" srcOrd="1" destOrd="0" presId="urn:microsoft.com/office/officeart/2017/3/layout/HorizontalLabelsTimeline"/>
    <dgm:cxn modelId="{D0657F9E-4226-4356-A35B-05E8812B02D8}" type="presParOf" srcId="{B860EFAE-2D30-4A11-B5DB-CB5AD352197B}" destId="{2DBF3758-8A8F-4C59-995C-9B5EEC7E3B1A}" srcOrd="2" destOrd="0" presId="urn:microsoft.com/office/officeart/2017/3/layout/HorizontalLabelsTimeline"/>
    <dgm:cxn modelId="{A2429D54-B690-4DF9-A6E1-2C85A4142277}" type="presParOf" srcId="{B860EFAE-2D30-4A11-B5DB-CB5AD352197B}" destId="{161BC63C-7B4F-43C9-A861-D94B12AB70F6}" srcOrd="3" destOrd="0" presId="urn:microsoft.com/office/officeart/2017/3/layout/HorizontalLabelsTimeline"/>
    <dgm:cxn modelId="{4252516C-CBA1-4135-8F12-17BCC2026CCE}" type="presParOf" srcId="{B860EFAE-2D30-4A11-B5DB-CB5AD352197B}" destId="{C7F1FD20-B924-42B6-826E-02B497F196BB}" srcOrd="4" destOrd="0" presId="urn:microsoft.com/office/officeart/2017/3/layout/HorizontalLabelsTimeline"/>
    <dgm:cxn modelId="{68429D3B-544C-4D99-8C38-D24415546E37}" type="presParOf" srcId="{FD61420F-E7D1-43F8-B1A1-0C7C6565862B}" destId="{57F1A4D0-EBB7-4E52-9AD3-76BDBE6FA807}" srcOrd="7" destOrd="0" presId="urn:microsoft.com/office/officeart/2017/3/layout/HorizontalLabelsTimeline"/>
    <dgm:cxn modelId="{71EFF177-EFFA-4AF5-B3BB-56306418A996}" type="presParOf" srcId="{FD61420F-E7D1-43F8-B1A1-0C7C6565862B}" destId="{C68EE7FB-A2DB-44FD-9E9A-D75958D18248}" srcOrd="8" destOrd="0" presId="urn:microsoft.com/office/officeart/2017/3/layout/HorizontalLabelsTimeline"/>
    <dgm:cxn modelId="{85FFAE7C-0B8B-49B6-8416-B856156F020A}" type="presParOf" srcId="{C68EE7FB-A2DB-44FD-9E9A-D75958D18248}" destId="{F74D28CB-DFEA-42B1-B3AC-DB49F2CB9781}" srcOrd="0" destOrd="0" presId="urn:microsoft.com/office/officeart/2017/3/layout/HorizontalLabelsTimeline"/>
    <dgm:cxn modelId="{BA048F89-C9F8-4867-BA76-5B95CF0AA2EB}" type="presParOf" srcId="{C68EE7FB-A2DB-44FD-9E9A-D75958D18248}" destId="{5BEBF034-1F08-4750-9117-23C4CE891A7C}" srcOrd="1" destOrd="0" presId="urn:microsoft.com/office/officeart/2017/3/layout/HorizontalLabelsTimeline"/>
    <dgm:cxn modelId="{0EE408E1-E588-4E17-8DB9-2A4E64017BA0}" type="presParOf" srcId="{5BEBF034-1F08-4750-9117-23C4CE891A7C}" destId="{EA89BE10-A690-42D4-ACB6-2F927F4D65C8}" srcOrd="0" destOrd="0" presId="urn:microsoft.com/office/officeart/2017/3/layout/HorizontalLabelsTimeline"/>
    <dgm:cxn modelId="{6B5C834E-9237-4BCF-965C-106906431C15}" type="presParOf" srcId="{5BEBF034-1F08-4750-9117-23C4CE891A7C}" destId="{BBD7D36F-8D7A-4988-9A82-B05F85FF7378}" srcOrd="1" destOrd="0" presId="urn:microsoft.com/office/officeart/2017/3/layout/HorizontalLabelsTimeline"/>
    <dgm:cxn modelId="{B9B424D4-4D16-4338-9AFB-6E80BEDF2BC1}" type="presParOf" srcId="{C68EE7FB-A2DB-44FD-9E9A-D75958D18248}" destId="{D36498C7-88B4-437D-85C8-E976E020462B}" srcOrd="2" destOrd="0" presId="urn:microsoft.com/office/officeart/2017/3/layout/HorizontalLabelsTimeline"/>
    <dgm:cxn modelId="{CAD2073F-7221-4D72-8C6D-786F7A23D8E2}" type="presParOf" srcId="{C68EE7FB-A2DB-44FD-9E9A-D75958D18248}" destId="{EB89A2D8-2664-48FB-9A4F-084E57AB6F00}" srcOrd="3" destOrd="0" presId="urn:microsoft.com/office/officeart/2017/3/layout/HorizontalLabelsTimeline"/>
    <dgm:cxn modelId="{AE64F500-D368-4357-8373-BDACBD6594EA}" type="presParOf" srcId="{C68EE7FB-A2DB-44FD-9E9A-D75958D18248}" destId="{9A12DE7A-C751-4172-80BF-2573DD3390F0}" srcOrd="4" destOrd="0" presId="urn:microsoft.com/office/officeart/2017/3/layout/HorizontalLabelsTimeline"/>
    <dgm:cxn modelId="{5B27054B-B3C8-4A9D-9852-78ECD9CB1C84}" type="presParOf" srcId="{FD61420F-E7D1-43F8-B1A1-0C7C6565862B}" destId="{CD120540-1BEE-44C5-A075-C01C94D84E7C}" srcOrd="9" destOrd="0" presId="urn:microsoft.com/office/officeart/2017/3/layout/HorizontalLabelsTimeline"/>
    <dgm:cxn modelId="{CED048F5-266F-4482-B027-C92E184D7C25}" type="presParOf" srcId="{FD61420F-E7D1-43F8-B1A1-0C7C6565862B}" destId="{64F0416B-C40F-4321-9F6C-00A170D06344}" srcOrd="10" destOrd="0" presId="urn:microsoft.com/office/officeart/2017/3/layout/HorizontalLabelsTimeline"/>
    <dgm:cxn modelId="{0A374DE7-6B8F-40D4-9244-0AF2FFDBB380}" type="presParOf" srcId="{64F0416B-C40F-4321-9F6C-00A170D06344}" destId="{6B3119FF-5B07-47EA-9C8B-0AB8D5FFB459}" srcOrd="0" destOrd="0" presId="urn:microsoft.com/office/officeart/2017/3/layout/HorizontalLabelsTimeline"/>
    <dgm:cxn modelId="{F403F1F9-7FD3-49CD-BFE3-C98A61D8A049}" type="presParOf" srcId="{64F0416B-C40F-4321-9F6C-00A170D06344}" destId="{40C5EA52-72AA-43D1-8394-2161236D871C}" srcOrd="1" destOrd="0" presId="urn:microsoft.com/office/officeart/2017/3/layout/HorizontalLabelsTimeline"/>
    <dgm:cxn modelId="{ACF0BFBF-2BCB-40C9-8E73-229C80DEAD8B}" type="presParOf" srcId="{40C5EA52-72AA-43D1-8394-2161236D871C}" destId="{96AF8319-E47B-47DB-B95C-C1CC95D72388}" srcOrd="0" destOrd="0" presId="urn:microsoft.com/office/officeart/2017/3/layout/HorizontalLabelsTimeline"/>
    <dgm:cxn modelId="{73CB33CF-DF79-4CA6-8B62-9B4D5546B3EE}" type="presParOf" srcId="{40C5EA52-72AA-43D1-8394-2161236D871C}" destId="{6BEB26E9-2E8C-4761-899A-F368A9F7588E}" srcOrd="1" destOrd="0" presId="urn:microsoft.com/office/officeart/2017/3/layout/HorizontalLabelsTimeline"/>
    <dgm:cxn modelId="{4EDDF325-4042-449D-B757-049117272E68}" type="presParOf" srcId="{64F0416B-C40F-4321-9F6C-00A170D06344}" destId="{65B68C61-8E69-45FA-B2EE-3E915E858B52}" srcOrd="2" destOrd="0" presId="urn:microsoft.com/office/officeart/2017/3/layout/HorizontalLabelsTimeline"/>
    <dgm:cxn modelId="{3F4776A8-7A17-4BB4-A55D-E09B6B006384}" type="presParOf" srcId="{64F0416B-C40F-4321-9F6C-00A170D06344}" destId="{51DD1AF6-8F7C-4EFA-A3F8-62E5222FB9FD}" srcOrd="3" destOrd="0" presId="urn:microsoft.com/office/officeart/2017/3/layout/HorizontalLabelsTimeline"/>
    <dgm:cxn modelId="{8356FBA5-1226-4B3D-A050-4C3AEC854D10}" type="presParOf" srcId="{64F0416B-C40F-4321-9F6C-00A170D06344}" destId="{25BA47CA-71DC-4343-93FD-34ED2982DCF0}"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5B03C3-2479-47FD-A7DB-B457EFF4297A}" type="doc">
      <dgm:prSet loTypeId="urn:microsoft.com/office/officeart/2017/3/layout/HorizontalLabelsTimeline" loCatId="process" qsTypeId="urn:microsoft.com/office/officeart/2005/8/quickstyle/simple1" qsCatId="simple" csTypeId="urn:microsoft.com/office/officeart/2005/8/colors/colorful1" csCatId="colorful" phldr="1"/>
      <dgm:spPr/>
      <dgm:t>
        <a:bodyPr/>
        <a:lstStyle/>
        <a:p>
          <a:endParaRPr lang="en-US"/>
        </a:p>
      </dgm:t>
    </dgm:pt>
    <dgm:pt modelId="{E195CD13-1A1E-4367-AA4F-8540E216A23C}">
      <dgm:prSet/>
      <dgm:spPr/>
      <dgm:t>
        <a:bodyPr/>
        <a:lstStyle/>
        <a:p>
          <a:pPr>
            <a:defRPr b="1"/>
          </a:pPr>
          <a:r>
            <a:rPr lang="en-US" b="0" dirty="0">
              <a:latin typeface="Abadi Extra Light" panose="020B0204020104020204" pitchFamily="34" charset="0"/>
            </a:rPr>
            <a:t>May. 2021</a:t>
          </a:r>
        </a:p>
      </dgm:t>
    </dgm:pt>
    <dgm:pt modelId="{573591A7-9D0F-42B0-8EDF-AA9CCAD774CD}" type="parTrans" cxnId="{27282AE1-474F-4745-AC56-317E78A1FFF8}">
      <dgm:prSet/>
      <dgm:spPr/>
      <dgm:t>
        <a:bodyPr/>
        <a:lstStyle/>
        <a:p>
          <a:endParaRPr lang="en-US">
            <a:latin typeface="Abadi Extra Light" panose="020B0204020104020204" pitchFamily="34" charset="0"/>
          </a:endParaRPr>
        </a:p>
      </dgm:t>
    </dgm:pt>
    <dgm:pt modelId="{5478A7F8-F89E-48EB-8E85-D5D3B71237D9}" type="sibTrans" cxnId="{27282AE1-474F-4745-AC56-317E78A1FFF8}">
      <dgm:prSet/>
      <dgm:spPr/>
      <dgm:t>
        <a:bodyPr/>
        <a:lstStyle/>
        <a:p>
          <a:endParaRPr lang="en-US">
            <a:latin typeface="Abadi Extra Light" panose="020B0204020104020204" pitchFamily="34" charset="0"/>
          </a:endParaRPr>
        </a:p>
      </dgm:t>
    </dgm:pt>
    <dgm:pt modelId="{145C0695-278C-4694-ADA1-7E04376F44B2}">
      <dgm:prSet/>
      <dgm:spPr/>
      <dgm:t>
        <a:bodyPr/>
        <a:lstStyle/>
        <a:p>
          <a:r>
            <a:rPr lang="en-US">
              <a:latin typeface="Abadi Extra Light" panose="020B0204020104020204" pitchFamily="34" charset="0"/>
            </a:rPr>
            <a:t>Complete project approvals </a:t>
          </a:r>
        </a:p>
      </dgm:t>
    </dgm:pt>
    <dgm:pt modelId="{2A9F2D69-6B31-4A06-86F5-972EB597BC37}" type="parTrans" cxnId="{B0036645-3F74-4D7B-AEEE-7A1992AC4BAE}">
      <dgm:prSet/>
      <dgm:spPr/>
      <dgm:t>
        <a:bodyPr/>
        <a:lstStyle/>
        <a:p>
          <a:endParaRPr lang="en-US">
            <a:latin typeface="Abadi Extra Light" panose="020B0204020104020204" pitchFamily="34" charset="0"/>
          </a:endParaRPr>
        </a:p>
      </dgm:t>
    </dgm:pt>
    <dgm:pt modelId="{E46696AA-2BAE-498F-95D6-3A0974D873E2}" type="sibTrans" cxnId="{B0036645-3F74-4D7B-AEEE-7A1992AC4BAE}">
      <dgm:prSet/>
      <dgm:spPr/>
      <dgm:t>
        <a:bodyPr/>
        <a:lstStyle/>
        <a:p>
          <a:endParaRPr lang="en-US">
            <a:latin typeface="Abadi Extra Light" panose="020B0204020104020204" pitchFamily="34" charset="0"/>
          </a:endParaRPr>
        </a:p>
      </dgm:t>
    </dgm:pt>
    <dgm:pt modelId="{43988DFA-36FD-45FC-B792-37676B15416F}">
      <dgm:prSet/>
      <dgm:spPr/>
      <dgm:t>
        <a:bodyPr/>
        <a:lstStyle/>
        <a:p>
          <a:pPr>
            <a:defRPr b="1"/>
          </a:pPr>
          <a:r>
            <a:rPr lang="en-US" b="0" dirty="0">
              <a:latin typeface="Abadi Extra Light" panose="020B0204020104020204" pitchFamily="34" charset="0"/>
            </a:rPr>
            <a:t>June. 2021</a:t>
          </a:r>
        </a:p>
      </dgm:t>
    </dgm:pt>
    <dgm:pt modelId="{20759B9D-E6C3-495B-8188-0569CF0D5431}" type="parTrans" cxnId="{99F41F38-474C-417D-8F36-F1D39611E174}">
      <dgm:prSet/>
      <dgm:spPr/>
      <dgm:t>
        <a:bodyPr/>
        <a:lstStyle/>
        <a:p>
          <a:endParaRPr lang="en-US">
            <a:latin typeface="Abadi Extra Light" panose="020B0204020104020204" pitchFamily="34" charset="0"/>
          </a:endParaRPr>
        </a:p>
      </dgm:t>
    </dgm:pt>
    <dgm:pt modelId="{444F3C59-484B-46E5-AC77-927B6D28BBD4}" type="sibTrans" cxnId="{99F41F38-474C-417D-8F36-F1D39611E174}">
      <dgm:prSet/>
      <dgm:spPr/>
      <dgm:t>
        <a:bodyPr/>
        <a:lstStyle/>
        <a:p>
          <a:endParaRPr lang="en-US">
            <a:latin typeface="Abadi Extra Light" panose="020B0204020104020204" pitchFamily="34" charset="0"/>
          </a:endParaRPr>
        </a:p>
      </dgm:t>
    </dgm:pt>
    <dgm:pt modelId="{02D27374-B39E-44BF-9145-269EC3A52009}">
      <dgm:prSet/>
      <dgm:spPr/>
      <dgm:t>
        <a:bodyPr/>
        <a:lstStyle/>
        <a:p>
          <a:r>
            <a:rPr lang="en-US">
              <a:latin typeface="Abadi Extra Light" panose="020B0204020104020204" pitchFamily="34" charset="0"/>
            </a:rPr>
            <a:t>Identify behavioral wellness program objectives</a:t>
          </a:r>
        </a:p>
      </dgm:t>
    </dgm:pt>
    <dgm:pt modelId="{35FE8777-C4FE-41A4-B73C-B3FF3C11F1B1}" type="parTrans" cxnId="{F0254B3B-9D4D-4737-9A29-F6D92B0663B1}">
      <dgm:prSet/>
      <dgm:spPr/>
      <dgm:t>
        <a:bodyPr/>
        <a:lstStyle/>
        <a:p>
          <a:endParaRPr lang="en-US">
            <a:latin typeface="Abadi Extra Light" panose="020B0204020104020204" pitchFamily="34" charset="0"/>
          </a:endParaRPr>
        </a:p>
      </dgm:t>
    </dgm:pt>
    <dgm:pt modelId="{D7879A2F-4E2D-40B7-8102-7488F9AA5DB5}" type="sibTrans" cxnId="{F0254B3B-9D4D-4737-9A29-F6D92B0663B1}">
      <dgm:prSet/>
      <dgm:spPr/>
      <dgm:t>
        <a:bodyPr/>
        <a:lstStyle/>
        <a:p>
          <a:endParaRPr lang="en-US">
            <a:latin typeface="Abadi Extra Light" panose="020B0204020104020204" pitchFamily="34" charset="0"/>
          </a:endParaRPr>
        </a:p>
      </dgm:t>
    </dgm:pt>
    <dgm:pt modelId="{32A5C796-8F43-42CC-AD03-B4257BE8AE1F}">
      <dgm:prSet/>
      <dgm:spPr/>
      <dgm:t>
        <a:bodyPr/>
        <a:lstStyle/>
        <a:p>
          <a:pPr>
            <a:defRPr b="1"/>
          </a:pPr>
          <a:r>
            <a:rPr lang="en-US" b="0" dirty="0">
              <a:latin typeface="Abadi Extra Light" panose="020B0204020104020204" pitchFamily="34" charset="0"/>
            </a:rPr>
            <a:t>July. 2021</a:t>
          </a:r>
        </a:p>
      </dgm:t>
    </dgm:pt>
    <dgm:pt modelId="{8A213557-5238-4371-B50E-2FD7773BA0D7}" type="parTrans" cxnId="{A47F323D-F773-4DD5-ACC5-63582FE684D5}">
      <dgm:prSet/>
      <dgm:spPr/>
      <dgm:t>
        <a:bodyPr/>
        <a:lstStyle/>
        <a:p>
          <a:endParaRPr lang="en-US">
            <a:latin typeface="Abadi Extra Light" panose="020B0204020104020204" pitchFamily="34" charset="0"/>
          </a:endParaRPr>
        </a:p>
      </dgm:t>
    </dgm:pt>
    <dgm:pt modelId="{BEFE68F6-35B4-41C5-B1AA-BAEEC9A26E7F}" type="sibTrans" cxnId="{A47F323D-F773-4DD5-ACC5-63582FE684D5}">
      <dgm:prSet/>
      <dgm:spPr/>
      <dgm:t>
        <a:bodyPr/>
        <a:lstStyle/>
        <a:p>
          <a:endParaRPr lang="en-US">
            <a:latin typeface="Abadi Extra Light" panose="020B0204020104020204" pitchFamily="34" charset="0"/>
          </a:endParaRPr>
        </a:p>
      </dgm:t>
    </dgm:pt>
    <dgm:pt modelId="{9C46877A-5792-45F5-BA71-7ED8F3DB8ADA}">
      <dgm:prSet/>
      <dgm:spPr/>
      <dgm:t>
        <a:bodyPr/>
        <a:lstStyle/>
        <a:p>
          <a:r>
            <a:rPr lang="en-US" dirty="0">
              <a:latin typeface="Abadi Extra Light" panose="020B0204020104020204" pitchFamily="34" charset="0"/>
            </a:rPr>
            <a:t>Create initial program evaluation tool</a:t>
          </a:r>
        </a:p>
        <a:p>
          <a:r>
            <a:rPr lang="en-US" dirty="0">
              <a:latin typeface="Abadi Extra Light" panose="020B0204020104020204" pitchFamily="34" charset="0"/>
            </a:rPr>
            <a:t>Launch behavioral wellness program</a:t>
          </a:r>
        </a:p>
      </dgm:t>
    </dgm:pt>
    <dgm:pt modelId="{6A3FAE17-EFB5-463E-BFA6-71BE08687ECD}" type="parTrans" cxnId="{4BCA036D-869F-4188-AF5A-A27A96ACB3B7}">
      <dgm:prSet/>
      <dgm:spPr/>
      <dgm:t>
        <a:bodyPr/>
        <a:lstStyle/>
        <a:p>
          <a:endParaRPr lang="en-US">
            <a:latin typeface="Abadi Extra Light" panose="020B0204020104020204" pitchFamily="34" charset="0"/>
          </a:endParaRPr>
        </a:p>
      </dgm:t>
    </dgm:pt>
    <dgm:pt modelId="{C28B60A2-F204-4FAE-ACB1-E83EBEBBC64F}" type="sibTrans" cxnId="{4BCA036D-869F-4188-AF5A-A27A96ACB3B7}">
      <dgm:prSet/>
      <dgm:spPr/>
      <dgm:t>
        <a:bodyPr/>
        <a:lstStyle/>
        <a:p>
          <a:endParaRPr lang="en-US">
            <a:latin typeface="Abadi Extra Light" panose="020B0204020104020204" pitchFamily="34" charset="0"/>
          </a:endParaRPr>
        </a:p>
      </dgm:t>
    </dgm:pt>
    <dgm:pt modelId="{4331ECB6-7CEC-4F6B-9406-A248E8C3CE93}">
      <dgm:prSet/>
      <dgm:spPr/>
      <dgm:t>
        <a:bodyPr/>
        <a:lstStyle/>
        <a:p>
          <a:r>
            <a:rPr lang="en-US" dirty="0">
              <a:latin typeface="Abadi Extra Light" panose="020B0204020104020204" pitchFamily="34" charset="0"/>
            </a:rPr>
            <a:t>Launch Needs Assessment</a:t>
          </a:r>
        </a:p>
        <a:p>
          <a:r>
            <a:rPr lang="en-US" dirty="0">
              <a:latin typeface="Abadi Extra Light" panose="020B0204020104020204" pitchFamily="34" charset="0"/>
            </a:rPr>
            <a:t>Complete Needs Assessment and report</a:t>
          </a:r>
        </a:p>
      </dgm:t>
    </dgm:pt>
    <dgm:pt modelId="{6322D23C-51C7-4931-96F2-681347FD0B2D}" type="parTrans" cxnId="{58FEF16A-6235-4951-A7AF-27A7605633FD}">
      <dgm:prSet/>
      <dgm:spPr/>
      <dgm:t>
        <a:bodyPr/>
        <a:lstStyle/>
        <a:p>
          <a:endParaRPr lang="en-US">
            <a:latin typeface="Abadi Extra Light" panose="020B0204020104020204" pitchFamily="34" charset="0"/>
          </a:endParaRPr>
        </a:p>
      </dgm:t>
    </dgm:pt>
    <dgm:pt modelId="{C3F2C4BD-530E-40A1-9816-6300060339D6}" type="sibTrans" cxnId="{58FEF16A-6235-4951-A7AF-27A7605633FD}">
      <dgm:prSet/>
      <dgm:spPr/>
      <dgm:t>
        <a:bodyPr/>
        <a:lstStyle/>
        <a:p>
          <a:endParaRPr lang="en-US">
            <a:latin typeface="Abadi Extra Light" panose="020B0204020104020204" pitchFamily="34" charset="0"/>
          </a:endParaRPr>
        </a:p>
      </dgm:t>
    </dgm:pt>
    <dgm:pt modelId="{BA1FAE13-6C8C-43EF-B1CA-B422A4A0D463}">
      <dgm:prSet/>
      <dgm:spPr/>
      <dgm:t>
        <a:bodyPr/>
        <a:lstStyle/>
        <a:p>
          <a:r>
            <a:rPr lang="en-US">
              <a:latin typeface="Abadi Extra Light" panose="020B0204020104020204" pitchFamily="34" charset="0"/>
            </a:rPr>
            <a:t>Identify program components</a:t>
          </a:r>
          <a:endParaRPr lang="en-US" dirty="0">
            <a:latin typeface="Abadi Extra Light" panose="020B0204020104020204" pitchFamily="34" charset="0"/>
          </a:endParaRPr>
        </a:p>
      </dgm:t>
    </dgm:pt>
    <dgm:pt modelId="{4C09EE07-24F3-413F-9C0E-429755124338}" type="parTrans" cxnId="{C3D2B041-0354-4C5D-AC23-A092F5BCCDBE}">
      <dgm:prSet/>
      <dgm:spPr/>
      <dgm:t>
        <a:bodyPr/>
        <a:lstStyle/>
        <a:p>
          <a:endParaRPr lang="en-US">
            <a:latin typeface="Abadi Extra Light" panose="020B0204020104020204" pitchFamily="34" charset="0"/>
          </a:endParaRPr>
        </a:p>
      </dgm:t>
    </dgm:pt>
    <dgm:pt modelId="{83C0AB3F-A6B5-4048-AC6B-DB5A11450BC8}" type="sibTrans" cxnId="{C3D2B041-0354-4C5D-AC23-A092F5BCCDBE}">
      <dgm:prSet/>
      <dgm:spPr/>
      <dgm:t>
        <a:bodyPr/>
        <a:lstStyle/>
        <a:p>
          <a:endParaRPr lang="en-US">
            <a:latin typeface="Abadi Extra Light" panose="020B0204020104020204" pitchFamily="34" charset="0"/>
          </a:endParaRPr>
        </a:p>
      </dgm:t>
    </dgm:pt>
    <dgm:pt modelId="{9C7BD2AA-2C53-42A6-9AC8-1D498437D8E8}">
      <dgm:prSet/>
      <dgm:spPr/>
      <dgm:t>
        <a:bodyPr/>
        <a:lstStyle/>
        <a:p>
          <a:r>
            <a:rPr lang="en-US" dirty="0">
              <a:latin typeface="Abadi Extra Light" panose="020B0204020104020204" pitchFamily="34" charset="0"/>
            </a:rPr>
            <a:t>Identify measurable indicators of behavioral wellness </a:t>
          </a:r>
        </a:p>
      </dgm:t>
    </dgm:pt>
    <dgm:pt modelId="{08BFC471-BFBF-4BD6-9A5C-B3AEB47A4C08}" type="parTrans" cxnId="{0858AFC3-A1E3-46A5-B520-4F992ADE0782}">
      <dgm:prSet/>
      <dgm:spPr/>
      <dgm:t>
        <a:bodyPr/>
        <a:lstStyle/>
        <a:p>
          <a:endParaRPr lang="en-US">
            <a:latin typeface="Abadi Extra Light" panose="020B0204020104020204" pitchFamily="34" charset="0"/>
          </a:endParaRPr>
        </a:p>
      </dgm:t>
    </dgm:pt>
    <dgm:pt modelId="{9CF19814-214B-46AF-BE13-31A40D6C6015}" type="sibTrans" cxnId="{0858AFC3-A1E3-46A5-B520-4F992ADE0782}">
      <dgm:prSet/>
      <dgm:spPr/>
      <dgm:t>
        <a:bodyPr/>
        <a:lstStyle/>
        <a:p>
          <a:endParaRPr lang="en-US">
            <a:latin typeface="Abadi Extra Light" panose="020B0204020104020204" pitchFamily="34" charset="0"/>
          </a:endParaRPr>
        </a:p>
      </dgm:t>
    </dgm:pt>
    <dgm:pt modelId="{10D2A217-513A-4774-8E76-0FCF3BC03CB6}" type="pres">
      <dgm:prSet presAssocID="{D75B03C3-2479-47FD-A7DB-B457EFF4297A}" presName="root" presStyleCnt="0">
        <dgm:presLayoutVars>
          <dgm:chMax/>
          <dgm:chPref/>
          <dgm:animLvl val="lvl"/>
        </dgm:presLayoutVars>
      </dgm:prSet>
      <dgm:spPr/>
    </dgm:pt>
    <dgm:pt modelId="{80BA72CD-1EA9-4AA9-BDDE-7B4055B23117}" type="pres">
      <dgm:prSet presAssocID="{D75B03C3-2479-47FD-A7DB-B457EFF4297A}" presName="divider" presStyleLbl="fgAcc1" presStyleIdx="0" presStyleCnt="1"/>
      <dgm:spPr/>
    </dgm:pt>
    <dgm:pt modelId="{FD61420F-E7D1-43F8-B1A1-0C7C6565862B}" type="pres">
      <dgm:prSet presAssocID="{D75B03C3-2479-47FD-A7DB-B457EFF4297A}" presName="nodes" presStyleCnt="0">
        <dgm:presLayoutVars>
          <dgm:chMax/>
          <dgm:chPref/>
          <dgm:animLvl val="lvl"/>
        </dgm:presLayoutVars>
      </dgm:prSet>
      <dgm:spPr/>
    </dgm:pt>
    <dgm:pt modelId="{32A6442A-2EFF-49E8-82F5-6FBC800C574B}" type="pres">
      <dgm:prSet presAssocID="{E195CD13-1A1E-4367-AA4F-8540E216A23C}" presName="composite" presStyleCnt="0"/>
      <dgm:spPr/>
    </dgm:pt>
    <dgm:pt modelId="{B5B01795-371E-4BC7-A0E8-AD1B0DA0A52F}" type="pres">
      <dgm:prSet presAssocID="{E195CD13-1A1E-4367-AA4F-8540E216A23C}" presName="L1TextContainer" presStyleLbl="alignNode1" presStyleIdx="0" presStyleCnt="3">
        <dgm:presLayoutVars>
          <dgm:chMax val="1"/>
          <dgm:chPref val="1"/>
          <dgm:bulletEnabled val="1"/>
        </dgm:presLayoutVars>
      </dgm:prSet>
      <dgm:spPr/>
    </dgm:pt>
    <dgm:pt modelId="{ECFA69CF-0261-4196-BE1E-409C1F07D773}" type="pres">
      <dgm:prSet presAssocID="{E195CD13-1A1E-4367-AA4F-8540E216A23C}" presName="L2TextContainerWrapper" presStyleCnt="0">
        <dgm:presLayoutVars>
          <dgm:bulletEnabled val="1"/>
        </dgm:presLayoutVars>
      </dgm:prSet>
      <dgm:spPr/>
    </dgm:pt>
    <dgm:pt modelId="{8ACF4D11-0FA1-4362-9837-0D3B054E20FA}" type="pres">
      <dgm:prSet presAssocID="{E195CD13-1A1E-4367-AA4F-8540E216A23C}" presName="L2TextContainer" presStyleLbl="bgAccFollowNode1" presStyleIdx="0" presStyleCnt="3"/>
      <dgm:spPr/>
    </dgm:pt>
    <dgm:pt modelId="{4937080A-99C6-4452-BF74-F93177999CD4}" type="pres">
      <dgm:prSet presAssocID="{E195CD13-1A1E-4367-AA4F-8540E216A23C}" presName="FlexibleEmptyPlaceHolder" presStyleCnt="0"/>
      <dgm:spPr/>
    </dgm:pt>
    <dgm:pt modelId="{A5B7CCAC-B461-4EB4-96F8-84F6BCA64D06}" type="pres">
      <dgm:prSet presAssocID="{E195CD13-1A1E-4367-AA4F-8540E216A23C}" presName="ConnectLine" presStyleLbl="sibTrans1D1" presStyleIdx="0" presStyleCnt="3"/>
      <dgm:spPr/>
    </dgm:pt>
    <dgm:pt modelId="{F8E53277-727C-4C22-A2A5-5A9CF18CF5CF}" type="pres">
      <dgm:prSet presAssocID="{E195CD13-1A1E-4367-AA4F-8540E216A23C}" presName="ConnectorPoint" presStyleLbl="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C1C65FF-2258-4DEC-858F-C346B693EF77}" type="pres">
      <dgm:prSet presAssocID="{E195CD13-1A1E-4367-AA4F-8540E216A23C}" presName="EmptyPlaceHolder" presStyleCnt="0"/>
      <dgm:spPr/>
    </dgm:pt>
    <dgm:pt modelId="{EEAE6E7B-E38C-463A-8F74-CAEAD776FB32}" type="pres">
      <dgm:prSet presAssocID="{5478A7F8-F89E-48EB-8E85-D5D3B71237D9}" presName="spaceBetweenRectangles" presStyleCnt="0"/>
      <dgm:spPr/>
    </dgm:pt>
    <dgm:pt modelId="{5CA533E7-5378-409F-8527-A38AA6CD0613}" type="pres">
      <dgm:prSet presAssocID="{43988DFA-36FD-45FC-B792-37676B15416F}" presName="composite" presStyleCnt="0"/>
      <dgm:spPr/>
    </dgm:pt>
    <dgm:pt modelId="{8788A05C-D50E-4B15-A20C-9DD5243DAD7B}" type="pres">
      <dgm:prSet presAssocID="{43988DFA-36FD-45FC-B792-37676B15416F}" presName="L1TextContainer" presStyleLbl="alignNode1" presStyleIdx="1" presStyleCnt="3">
        <dgm:presLayoutVars>
          <dgm:chMax val="1"/>
          <dgm:chPref val="1"/>
          <dgm:bulletEnabled val="1"/>
        </dgm:presLayoutVars>
      </dgm:prSet>
      <dgm:spPr/>
    </dgm:pt>
    <dgm:pt modelId="{2A3CC752-767F-4054-BD4A-4108EA4F5BC6}" type="pres">
      <dgm:prSet presAssocID="{43988DFA-36FD-45FC-B792-37676B15416F}" presName="L2TextContainerWrapper" presStyleCnt="0">
        <dgm:presLayoutVars>
          <dgm:bulletEnabled val="1"/>
        </dgm:presLayoutVars>
      </dgm:prSet>
      <dgm:spPr/>
    </dgm:pt>
    <dgm:pt modelId="{15779B43-760F-4E1D-BD8E-06BFD953C0BB}" type="pres">
      <dgm:prSet presAssocID="{43988DFA-36FD-45FC-B792-37676B15416F}" presName="L2TextContainer" presStyleLbl="bgAccFollowNode1" presStyleIdx="1" presStyleCnt="3"/>
      <dgm:spPr/>
    </dgm:pt>
    <dgm:pt modelId="{9EDC835F-9760-49BA-B82F-A4AD465F3E23}" type="pres">
      <dgm:prSet presAssocID="{43988DFA-36FD-45FC-B792-37676B15416F}" presName="FlexibleEmptyPlaceHolder" presStyleCnt="0"/>
      <dgm:spPr/>
    </dgm:pt>
    <dgm:pt modelId="{95327808-EB48-4DDF-9852-1B189D1F43AA}" type="pres">
      <dgm:prSet presAssocID="{43988DFA-36FD-45FC-B792-37676B15416F}" presName="ConnectLine" presStyleLbl="sibTrans1D1" presStyleIdx="1" presStyleCnt="3"/>
      <dgm:spPr/>
    </dgm:pt>
    <dgm:pt modelId="{A76B85BB-4C6C-4BAE-8178-74FC8F3527C4}" type="pres">
      <dgm:prSet presAssocID="{43988DFA-36FD-45FC-B792-37676B15416F}" presName="ConnectorPoint" presStyleLbl="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A8A7E6C-3C4E-4A9D-B2CB-7E0ACCEFBC4F}" type="pres">
      <dgm:prSet presAssocID="{43988DFA-36FD-45FC-B792-37676B15416F}" presName="EmptyPlaceHolder" presStyleCnt="0"/>
      <dgm:spPr/>
    </dgm:pt>
    <dgm:pt modelId="{9EFD7A37-6C35-44FB-B71E-D54B285C6750}" type="pres">
      <dgm:prSet presAssocID="{444F3C59-484B-46E5-AC77-927B6D28BBD4}" presName="spaceBetweenRectangles" presStyleCnt="0"/>
      <dgm:spPr/>
    </dgm:pt>
    <dgm:pt modelId="{9E6010A2-FDE0-47D4-ACDF-BF54CCDBC897}" type="pres">
      <dgm:prSet presAssocID="{32A5C796-8F43-42CC-AD03-B4257BE8AE1F}" presName="composite" presStyleCnt="0"/>
      <dgm:spPr/>
    </dgm:pt>
    <dgm:pt modelId="{06FD97F9-50F7-4EAF-AB4A-0AEC8E870199}" type="pres">
      <dgm:prSet presAssocID="{32A5C796-8F43-42CC-AD03-B4257BE8AE1F}" presName="L1TextContainer" presStyleLbl="alignNode1" presStyleIdx="2" presStyleCnt="3">
        <dgm:presLayoutVars>
          <dgm:chMax val="1"/>
          <dgm:chPref val="1"/>
          <dgm:bulletEnabled val="1"/>
        </dgm:presLayoutVars>
      </dgm:prSet>
      <dgm:spPr/>
    </dgm:pt>
    <dgm:pt modelId="{E02FE946-9AB8-422A-A0D4-EA04DA3988D9}" type="pres">
      <dgm:prSet presAssocID="{32A5C796-8F43-42CC-AD03-B4257BE8AE1F}" presName="L2TextContainerWrapper" presStyleCnt="0">
        <dgm:presLayoutVars>
          <dgm:bulletEnabled val="1"/>
        </dgm:presLayoutVars>
      </dgm:prSet>
      <dgm:spPr/>
    </dgm:pt>
    <dgm:pt modelId="{CA3A0564-2522-45E1-82EB-98760E437581}" type="pres">
      <dgm:prSet presAssocID="{32A5C796-8F43-42CC-AD03-B4257BE8AE1F}" presName="L2TextContainer" presStyleLbl="bgAccFollowNode1" presStyleIdx="2" presStyleCnt="3"/>
      <dgm:spPr/>
    </dgm:pt>
    <dgm:pt modelId="{4FB16DAA-EB8F-4FDB-A88B-6B7DB0510586}" type="pres">
      <dgm:prSet presAssocID="{32A5C796-8F43-42CC-AD03-B4257BE8AE1F}" presName="FlexibleEmptyPlaceHolder" presStyleCnt="0"/>
      <dgm:spPr/>
    </dgm:pt>
    <dgm:pt modelId="{1A20C524-B367-4EA6-B2A8-275A0F065144}" type="pres">
      <dgm:prSet presAssocID="{32A5C796-8F43-42CC-AD03-B4257BE8AE1F}" presName="ConnectLine" presStyleLbl="sibTrans1D1" presStyleIdx="2" presStyleCnt="3"/>
      <dgm:spPr/>
    </dgm:pt>
    <dgm:pt modelId="{7D45008E-EE6F-4974-AA74-8EC9E757AAE5}" type="pres">
      <dgm:prSet presAssocID="{32A5C796-8F43-42CC-AD03-B4257BE8AE1F}" presName="ConnectorPoint" presStyleLbl="node1" presStyleIdx="2" presStyleCnt="3"/>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B4B0178-735B-4B92-ABD8-5052A9DB21D5}" type="pres">
      <dgm:prSet presAssocID="{32A5C796-8F43-42CC-AD03-B4257BE8AE1F}" presName="EmptyPlaceHolder" presStyleCnt="0"/>
      <dgm:spPr/>
    </dgm:pt>
  </dgm:ptLst>
  <dgm:cxnLst>
    <dgm:cxn modelId="{8032DB08-0602-4288-8078-DDAD827307A5}" type="presOf" srcId="{D75B03C3-2479-47FD-A7DB-B457EFF4297A}" destId="{10D2A217-513A-4774-8E76-0FCF3BC03CB6}" srcOrd="0" destOrd="0" presId="urn:microsoft.com/office/officeart/2017/3/layout/HorizontalLabelsTimeline"/>
    <dgm:cxn modelId="{302EB136-6948-47DE-94DC-88580B635781}" type="presOf" srcId="{BA1FAE13-6C8C-43EF-B1CA-B422A4A0D463}" destId="{15779B43-760F-4E1D-BD8E-06BFD953C0BB}" srcOrd="0" destOrd="1" presId="urn:microsoft.com/office/officeart/2017/3/layout/HorizontalLabelsTimeline"/>
    <dgm:cxn modelId="{99F41F38-474C-417D-8F36-F1D39611E174}" srcId="{D75B03C3-2479-47FD-A7DB-B457EFF4297A}" destId="{43988DFA-36FD-45FC-B792-37676B15416F}" srcOrd="1" destOrd="0" parTransId="{20759B9D-E6C3-495B-8188-0569CF0D5431}" sibTransId="{444F3C59-484B-46E5-AC77-927B6D28BBD4}"/>
    <dgm:cxn modelId="{F0254B3B-9D4D-4737-9A29-F6D92B0663B1}" srcId="{43988DFA-36FD-45FC-B792-37676B15416F}" destId="{02D27374-B39E-44BF-9145-269EC3A52009}" srcOrd="0" destOrd="0" parTransId="{35FE8777-C4FE-41A4-B73C-B3FF3C11F1B1}" sibTransId="{D7879A2F-4E2D-40B7-8102-7488F9AA5DB5}"/>
    <dgm:cxn modelId="{A47F323D-F773-4DD5-ACC5-63582FE684D5}" srcId="{D75B03C3-2479-47FD-A7DB-B457EFF4297A}" destId="{32A5C796-8F43-42CC-AD03-B4257BE8AE1F}" srcOrd="2" destOrd="0" parTransId="{8A213557-5238-4371-B50E-2FD7773BA0D7}" sibTransId="{BEFE68F6-35B4-41C5-B1AA-BAEEC9A26E7F}"/>
    <dgm:cxn modelId="{C3D2B041-0354-4C5D-AC23-A092F5BCCDBE}" srcId="{43988DFA-36FD-45FC-B792-37676B15416F}" destId="{BA1FAE13-6C8C-43EF-B1CA-B422A4A0D463}" srcOrd="1" destOrd="0" parTransId="{4C09EE07-24F3-413F-9C0E-429755124338}" sibTransId="{83C0AB3F-A6B5-4048-AC6B-DB5A11450BC8}"/>
    <dgm:cxn modelId="{B0036645-3F74-4D7B-AEEE-7A1992AC4BAE}" srcId="{E195CD13-1A1E-4367-AA4F-8540E216A23C}" destId="{145C0695-278C-4694-ADA1-7E04376F44B2}" srcOrd="0" destOrd="0" parTransId="{2A9F2D69-6B31-4A06-86F5-972EB597BC37}" sibTransId="{E46696AA-2BAE-498F-95D6-3A0974D873E2}"/>
    <dgm:cxn modelId="{FB3F4A66-5D70-4CE2-81AB-79A5F51CE18E}" type="presOf" srcId="{4331ECB6-7CEC-4F6B-9406-A248E8C3CE93}" destId="{8ACF4D11-0FA1-4362-9837-0D3B054E20FA}" srcOrd="0" destOrd="1" presId="urn:microsoft.com/office/officeart/2017/3/layout/HorizontalLabelsTimeline"/>
    <dgm:cxn modelId="{2F98B966-7428-4234-801D-31A3E2941B1E}" type="presOf" srcId="{43988DFA-36FD-45FC-B792-37676B15416F}" destId="{8788A05C-D50E-4B15-A20C-9DD5243DAD7B}" srcOrd="0" destOrd="0" presId="urn:microsoft.com/office/officeart/2017/3/layout/HorizontalLabelsTimeline"/>
    <dgm:cxn modelId="{58FEF16A-6235-4951-A7AF-27A7605633FD}" srcId="{E195CD13-1A1E-4367-AA4F-8540E216A23C}" destId="{4331ECB6-7CEC-4F6B-9406-A248E8C3CE93}" srcOrd="1" destOrd="0" parTransId="{6322D23C-51C7-4931-96F2-681347FD0B2D}" sibTransId="{C3F2C4BD-530E-40A1-9816-6300060339D6}"/>
    <dgm:cxn modelId="{4BCA036D-869F-4188-AF5A-A27A96ACB3B7}" srcId="{32A5C796-8F43-42CC-AD03-B4257BE8AE1F}" destId="{9C46877A-5792-45F5-BA71-7ED8F3DB8ADA}" srcOrd="0" destOrd="0" parTransId="{6A3FAE17-EFB5-463E-BFA6-71BE08687ECD}" sibTransId="{C28B60A2-F204-4FAE-ACB1-E83EBEBBC64F}"/>
    <dgm:cxn modelId="{F8E969A0-E554-4666-9D77-2E7D15FEBE20}" type="presOf" srcId="{32A5C796-8F43-42CC-AD03-B4257BE8AE1F}" destId="{06FD97F9-50F7-4EAF-AB4A-0AEC8E870199}" srcOrd="0" destOrd="0" presId="urn:microsoft.com/office/officeart/2017/3/layout/HorizontalLabelsTimeline"/>
    <dgm:cxn modelId="{CCCADEAD-E8AA-4553-9BD0-27193476B98C}" type="presOf" srcId="{9C46877A-5792-45F5-BA71-7ED8F3DB8ADA}" destId="{CA3A0564-2522-45E1-82EB-98760E437581}" srcOrd="0" destOrd="0" presId="urn:microsoft.com/office/officeart/2017/3/layout/HorizontalLabelsTimeline"/>
    <dgm:cxn modelId="{0858AFC3-A1E3-46A5-B520-4F992ADE0782}" srcId="{43988DFA-36FD-45FC-B792-37676B15416F}" destId="{9C7BD2AA-2C53-42A6-9AC8-1D498437D8E8}" srcOrd="2" destOrd="0" parTransId="{08BFC471-BFBF-4BD6-9A5C-B3AEB47A4C08}" sibTransId="{9CF19814-214B-46AF-BE13-31A40D6C6015}"/>
    <dgm:cxn modelId="{DFEEB1CE-8CB3-4AAD-AFA2-8171B691EC96}" type="presOf" srcId="{02D27374-B39E-44BF-9145-269EC3A52009}" destId="{15779B43-760F-4E1D-BD8E-06BFD953C0BB}" srcOrd="0" destOrd="0" presId="urn:microsoft.com/office/officeart/2017/3/layout/HorizontalLabelsTimeline"/>
    <dgm:cxn modelId="{DBAE9CD2-D73F-4CFC-9FC5-62FEC121BE85}" type="presOf" srcId="{145C0695-278C-4694-ADA1-7E04376F44B2}" destId="{8ACF4D11-0FA1-4362-9837-0D3B054E20FA}" srcOrd="0" destOrd="0" presId="urn:microsoft.com/office/officeart/2017/3/layout/HorizontalLabelsTimeline"/>
    <dgm:cxn modelId="{33AEC1DA-4448-4E87-B0A6-7A8656D4FB67}" type="presOf" srcId="{E195CD13-1A1E-4367-AA4F-8540E216A23C}" destId="{B5B01795-371E-4BC7-A0E8-AD1B0DA0A52F}" srcOrd="0" destOrd="0" presId="urn:microsoft.com/office/officeart/2017/3/layout/HorizontalLabelsTimeline"/>
    <dgm:cxn modelId="{27282AE1-474F-4745-AC56-317E78A1FFF8}" srcId="{D75B03C3-2479-47FD-A7DB-B457EFF4297A}" destId="{E195CD13-1A1E-4367-AA4F-8540E216A23C}" srcOrd="0" destOrd="0" parTransId="{573591A7-9D0F-42B0-8EDF-AA9CCAD774CD}" sibTransId="{5478A7F8-F89E-48EB-8E85-D5D3B71237D9}"/>
    <dgm:cxn modelId="{D46BFEE5-6AB7-45CE-939E-81CFD0A2BB7E}" type="presOf" srcId="{9C7BD2AA-2C53-42A6-9AC8-1D498437D8E8}" destId="{15779B43-760F-4E1D-BD8E-06BFD953C0BB}" srcOrd="0" destOrd="2" presId="urn:microsoft.com/office/officeart/2017/3/layout/HorizontalLabelsTimeline"/>
    <dgm:cxn modelId="{C6A8DE53-C46A-4021-971C-0211F97B7CB4}" type="presParOf" srcId="{10D2A217-513A-4774-8E76-0FCF3BC03CB6}" destId="{80BA72CD-1EA9-4AA9-BDDE-7B4055B23117}" srcOrd="0" destOrd="0" presId="urn:microsoft.com/office/officeart/2017/3/layout/HorizontalLabelsTimeline"/>
    <dgm:cxn modelId="{8A88CBF6-E83B-46AA-BE19-A54A6C533BE0}" type="presParOf" srcId="{10D2A217-513A-4774-8E76-0FCF3BC03CB6}" destId="{FD61420F-E7D1-43F8-B1A1-0C7C6565862B}" srcOrd="1" destOrd="0" presId="urn:microsoft.com/office/officeart/2017/3/layout/HorizontalLabelsTimeline"/>
    <dgm:cxn modelId="{69E17326-1D9F-4E5A-9EEA-B97513789580}" type="presParOf" srcId="{FD61420F-E7D1-43F8-B1A1-0C7C6565862B}" destId="{32A6442A-2EFF-49E8-82F5-6FBC800C574B}" srcOrd="0" destOrd="0" presId="urn:microsoft.com/office/officeart/2017/3/layout/HorizontalLabelsTimeline"/>
    <dgm:cxn modelId="{40E82D13-6F70-4574-A368-4C186379A50C}" type="presParOf" srcId="{32A6442A-2EFF-49E8-82F5-6FBC800C574B}" destId="{B5B01795-371E-4BC7-A0E8-AD1B0DA0A52F}" srcOrd="0" destOrd="0" presId="urn:microsoft.com/office/officeart/2017/3/layout/HorizontalLabelsTimeline"/>
    <dgm:cxn modelId="{AA66F780-F4A5-458C-AE34-CBFFC0EFA613}" type="presParOf" srcId="{32A6442A-2EFF-49E8-82F5-6FBC800C574B}" destId="{ECFA69CF-0261-4196-BE1E-409C1F07D773}" srcOrd="1" destOrd="0" presId="urn:microsoft.com/office/officeart/2017/3/layout/HorizontalLabelsTimeline"/>
    <dgm:cxn modelId="{CE3C5C32-EB3B-498C-9F50-A80DC70E9DFA}" type="presParOf" srcId="{ECFA69CF-0261-4196-BE1E-409C1F07D773}" destId="{8ACF4D11-0FA1-4362-9837-0D3B054E20FA}" srcOrd="0" destOrd="0" presId="urn:microsoft.com/office/officeart/2017/3/layout/HorizontalLabelsTimeline"/>
    <dgm:cxn modelId="{B03CBEC1-9ED2-4DE1-BD1F-2426F65F3954}" type="presParOf" srcId="{ECFA69CF-0261-4196-BE1E-409C1F07D773}" destId="{4937080A-99C6-4452-BF74-F93177999CD4}" srcOrd="1" destOrd="0" presId="urn:microsoft.com/office/officeart/2017/3/layout/HorizontalLabelsTimeline"/>
    <dgm:cxn modelId="{2191D96B-4A3C-4578-9343-130B299F9C73}" type="presParOf" srcId="{32A6442A-2EFF-49E8-82F5-6FBC800C574B}" destId="{A5B7CCAC-B461-4EB4-96F8-84F6BCA64D06}" srcOrd="2" destOrd="0" presId="urn:microsoft.com/office/officeart/2017/3/layout/HorizontalLabelsTimeline"/>
    <dgm:cxn modelId="{BAD5A4B1-11F9-4F9D-BC11-6E08BB88D91D}" type="presParOf" srcId="{32A6442A-2EFF-49E8-82F5-6FBC800C574B}" destId="{F8E53277-727C-4C22-A2A5-5A9CF18CF5CF}" srcOrd="3" destOrd="0" presId="urn:microsoft.com/office/officeart/2017/3/layout/HorizontalLabelsTimeline"/>
    <dgm:cxn modelId="{702CAC26-DBA5-4B73-BD25-B3F31BF758F0}" type="presParOf" srcId="{32A6442A-2EFF-49E8-82F5-6FBC800C574B}" destId="{7C1C65FF-2258-4DEC-858F-C346B693EF77}" srcOrd="4" destOrd="0" presId="urn:microsoft.com/office/officeart/2017/3/layout/HorizontalLabelsTimeline"/>
    <dgm:cxn modelId="{36AEBB26-29A0-4C7B-8CB7-CEBE377D46F0}" type="presParOf" srcId="{FD61420F-E7D1-43F8-B1A1-0C7C6565862B}" destId="{EEAE6E7B-E38C-463A-8F74-CAEAD776FB32}" srcOrd="1" destOrd="0" presId="urn:microsoft.com/office/officeart/2017/3/layout/HorizontalLabelsTimeline"/>
    <dgm:cxn modelId="{35EBB35F-985B-4C9F-AA67-1F4ECCE82E32}" type="presParOf" srcId="{FD61420F-E7D1-43F8-B1A1-0C7C6565862B}" destId="{5CA533E7-5378-409F-8527-A38AA6CD0613}" srcOrd="2" destOrd="0" presId="urn:microsoft.com/office/officeart/2017/3/layout/HorizontalLabelsTimeline"/>
    <dgm:cxn modelId="{F62A6192-536C-4D71-B82C-FF07C3D3D119}" type="presParOf" srcId="{5CA533E7-5378-409F-8527-A38AA6CD0613}" destId="{8788A05C-D50E-4B15-A20C-9DD5243DAD7B}" srcOrd="0" destOrd="0" presId="urn:microsoft.com/office/officeart/2017/3/layout/HorizontalLabelsTimeline"/>
    <dgm:cxn modelId="{725EA39A-BB91-451D-A253-DD471F4085DB}" type="presParOf" srcId="{5CA533E7-5378-409F-8527-A38AA6CD0613}" destId="{2A3CC752-767F-4054-BD4A-4108EA4F5BC6}" srcOrd="1" destOrd="0" presId="urn:microsoft.com/office/officeart/2017/3/layout/HorizontalLabelsTimeline"/>
    <dgm:cxn modelId="{50ADF2D4-AAE4-460C-8CB8-B72F6282AC70}" type="presParOf" srcId="{2A3CC752-767F-4054-BD4A-4108EA4F5BC6}" destId="{15779B43-760F-4E1D-BD8E-06BFD953C0BB}" srcOrd="0" destOrd="0" presId="urn:microsoft.com/office/officeart/2017/3/layout/HorizontalLabelsTimeline"/>
    <dgm:cxn modelId="{C864570F-5BBB-4386-8310-CE1E06D4779A}" type="presParOf" srcId="{2A3CC752-767F-4054-BD4A-4108EA4F5BC6}" destId="{9EDC835F-9760-49BA-B82F-A4AD465F3E23}" srcOrd="1" destOrd="0" presId="urn:microsoft.com/office/officeart/2017/3/layout/HorizontalLabelsTimeline"/>
    <dgm:cxn modelId="{4D3C8304-3E4A-44EB-81BB-79C34DE76F12}" type="presParOf" srcId="{5CA533E7-5378-409F-8527-A38AA6CD0613}" destId="{95327808-EB48-4DDF-9852-1B189D1F43AA}" srcOrd="2" destOrd="0" presId="urn:microsoft.com/office/officeart/2017/3/layout/HorizontalLabelsTimeline"/>
    <dgm:cxn modelId="{6325C013-9AA5-4FA3-99FE-F5095CE92107}" type="presParOf" srcId="{5CA533E7-5378-409F-8527-A38AA6CD0613}" destId="{A76B85BB-4C6C-4BAE-8178-74FC8F3527C4}" srcOrd="3" destOrd="0" presId="urn:microsoft.com/office/officeart/2017/3/layout/HorizontalLabelsTimeline"/>
    <dgm:cxn modelId="{89613120-8809-4B34-9E25-9E9BEE97ACA9}" type="presParOf" srcId="{5CA533E7-5378-409F-8527-A38AA6CD0613}" destId="{6A8A7E6C-3C4E-4A9D-B2CB-7E0ACCEFBC4F}" srcOrd="4" destOrd="0" presId="urn:microsoft.com/office/officeart/2017/3/layout/HorizontalLabelsTimeline"/>
    <dgm:cxn modelId="{E4B3E743-088C-4F98-A83A-EB1710237DE9}" type="presParOf" srcId="{FD61420F-E7D1-43F8-B1A1-0C7C6565862B}" destId="{9EFD7A37-6C35-44FB-B71E-D54B285C6750}" srcOrd="3" destOrd="0" presId="urn:microsoft.com/office/officeart/2017/3/layout/HorizontalLabelsTimeline"/>
    <dgm:cxn modelId="{05A0A5C2-171E-4E35-8D1D-254B84776C9B}" type="presParOf" srcId="{FD61420F-E7D1-43F8-B1A1-0C7C6565862B}" destId="{9E6010A2-FDE0-47D4-ACDF-BF54CCDBC897}" srcOrd="4" destOrd="0" presId="urn:microsoft.com/office/officeart/2017/3/layout/HorizontalLabelsTimeline"/>
    <dgm:cxn modelId="{A66602BF-6C03-42A9-AC5F-ADC8D0151AEE}" type="presParOf" srcId="{9E6010A2-FDE0-47D4-ACDF-BF54CCDBC897}" destId="{06FD97F9-50F7-4EAF-AB4A-0AEC8E870199}" srcOrd="0" destOrd="0" presId="urn:microsoft.com/office/officeart/2017/3/layout/HorizontalLabelsTimeline"/>
    <dgm:cxn modelId="{A0A62C42-D5F3-4AC0-A5CB-8B7BC07BAA8D}" type="presParOf" srcId="{9E6010A2-FDE0-47D4-ACDF-BF54CCDBC897}" destId="{E02FE946-9AB8-422A-A0D4-EA04DA3988D9}" srcOrd="1" destOrd="0" presId="urn:microsoft.com/office/officeart/2017/3/layout/HorizontalLabelsTimeline"/>
    <dgm:cxn modelId="{A2EE34A2-D989-4786-A2FB-0D1E34F55D2A}" type="presParOf" srcId="{E02FE946-9AB8-422A-A0D4-EA04DA3988D9}" destId="{CA3A0564-2522-45E1-82EB-98760E437581}" srcOrd="0" destOrd="0" presId="urn:microsoft.com/office/officeart/2017/3/layout/HorizontalLabelsTimeline"/>
    <dgm:cxn modelId="{C99F880A-5AF1-42FA-B95F-73C64D1394F3}" type="presParOf" srcId="{E02FE946-9AB8-422A-A0D4-EA04DA3988D9}" destId="{4FB16DAA-EB8F-4FDB-A88B-6B7DB0510586}" srcOrd="1" destOrd="0" presId="urn:microsoft.com/office/officeart/2017/3/layout/HorizontalLabelsTimeline"/>
    <dgm:cxn modelId="{B4486BE3-DB40-489C-A36A-5C0BFAD59735}" type="presParOf" srcId="{9E6010A2-FDE0-47D4-ACDF-BF54CCDBC897}" destId="{1A20C524-B367-4EA6-B2A8-275A0F065144}" srcOrd="2" destOrd="0" presId="urn:microsoft.com/office/officeart/2017/3/layout/HorizontalLabelsTimeline"/>
    <dgm:cxn modelId="{CCD4D3F4-1712-4654-A3AD-240FEE0610DA}" type="presParOf" srcId="{9E6010A2-FDE0-47D4-ACDF-BF54CCDBC897}" destId="{7D45008E-EE6F-4974-AA74-8EC9E757AAE5}" srcOrd="3" destOrd="0" presId="urn:microsoft.com/office/officeart/2017/3/layout/HorizontalLabelsTimeline"/>
    <dgm:cxn modelId="{FE76BB6B-5942-4F67-AD3A-D5F500C3C056}" type="presParOf" srcId="{9E6010A2-FDE0-47D4-ACDF-BF54CCDBC897}" destId="{3B4B0178-735B-4B92-ABD8-5052A9DB21D5}"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A72CD-1EA9-4AA9-BDDE-7B4055B23117}">
      <dsp:nvSpPr>
        <dsp:cNvPr id="0" name=""/>
        <dsp:cNvSpPr/>
      </dsp:nvSpPr>
      <dsp:spPr>
        <a:xfrm>
          <a:off x="0" y="1898252"/>
          <a:ext cx="10515600" cy="0"/>
        </a:xfrm>
        <a:prstGeom prst="lin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B01795-371E-4BC7-A0E8-AD1B0DA0A52F}">
      <dsp:nvSpPr>
        <dsp:cNvPr id="0" name=""/>
        <dsp:cNvSpPr/>
      </dsp:nvSpPr>
      <dsp:spPr>
        <a:xfrm>
          <a:off x="181507" y="1176916"/>
          <a:ext cx="2643276" cy="45558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666750">
            <a:lnSpc>
              <a:spcPct val="90000"/>
            </a:lnSpc>
            <a:spcBef>
              <a:spcPct val="0"/>
            </a:spcBef>
            <a:spcAft>
              <a:spcPct val="35000"/>
            </a:spcAft>
            <a:buNone/>
            <a:defRPr b="1"/>
          </a:pPr>
          <a:r>
            <a:rPr lang="en-US" sz="1500" b="0" kern="1200" dirty="0">
              <a:latin typeface="Abadi" panose="020B0604020104020204" pitchFamily="34" charset="0"/>
            </a:rPr>
            <a:t>Sep. 2020</a:t>
          </a:r>
        </a:p>
      </dsp:txBody>
      <dsp:txXfrm>
        <a:off x="181507" y="1176916"/>
        <a:ext cx="2643276" cy="455580"/>
      </dsp:txXfrm>
    </dsp:sp>
    <dsp:sp modelId="{8ACF4D11-0FA1-4362-9837-0D3B054E20FA}">
      <dsp:nvSpPr>
        <dsp:cNvPr id="0" name=""/>
        <dsp:cNvSpPr/>
      </dsp:nvSpPr>
      <dsp:spPr>
        <a:xfrm>
          <a:off x="181507" y="344983"/>
          <a:ext cx="2643276" cy="83193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badi Extra Light" panose="020B0204020104020204" pitchFamily="34" charset="0"/>
            </a:rPr>
            <a:t>Identification of behavioral wellness project with police officers.</a:t>
          </a:r>
        </a:p>
        <a:p>
          <a:pPr marL="0" lvl="0" indent="0" algn="l" defTabSz="577850">
            <a:lnSpc>
              <a:spcPct val="90000"/>
            </a:lnSpc>
            <a:spcBef>
              <a:spcPct val="0"/>
            </a:spcBef>
            <a:spcAft>
              <a:spcPct val="35000"/>
            </a:spcAft>
            <a:buNone/>
          </a:pPr>
          <a:r>
            <a:rPr lang="en-US" sz="1300" kern="1200" dirty="0">
              <a:latin typeface="Abadi Extra Light" panose="020B0204020104020204" pitchFamily="34" charset="0"/>
            </a:rPr>
            <a:t>Initiation of literature review by COR</a:t>
          </a:r>
        </a:p>
      </dsp:txBody>
      <dsp:txXfrm>
        <a:off x="181507" y="344983"/>
        <a:ext cx="2643276" cy="831932"/>
      </dsp:txXfrm>
    </dsp:sp>
    <dsp:sp modelId="{A5B7CCAC-B461-4EB4-96F8-84F6BCA64D06}">
      <dsp:nvSpPr>
        <dsp:cNvPr id="0" name=""/>
        <dsp:cNvSpPr/>
      </dsp:nvSpPr>
      <dsp:spPr>
        <a:xfrm>
          <a:off x="1503145" y="1632497"/>
          <a:ext cx="0" cy="265755"/>
        </a:xfrm>
        <a:prstGeom prst="line">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88A05C-D50E-4B15-A20C-9DD5243DAD7B}">
      <dsp:nvSpPr>
        <dsp:cNvPr id="0" name=""/>
        <dsp:cNvSpPr/>
      </dsp:nvSpPr>
      <dsp:spPr>
        <a:xfrm>
          <a:off x="1683368" y="2164007"/>
          <a:ext cx="2643276" cy="45558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666750">
            <a:lnSpc>
              <a:spcPct val="90000"/>
            </a:lnSpc>
            <a:spcBef>
              <a:spcPct val="0"/>
            </a:spcBef>
            <a:spcAft>
              <a:spcPct val="35000"/>
            </a:spcAft>
            <a:buNone/>
            <a:defRPr b="1"/>
          </a:pPr>
          <a:r>
            <a:rPr lang="en-US" sz="1500" b="0" kern="1200">
              <a:latin typeface="Abadi" panose="020B0604020104020204" pitchFamily="34" charset="0"/>
            </a:rPr>
            <a:t>Oct. 2020</a:t>
          </a:r>
        </a:p>
      </dsp:txBody>
      <dsp:txXfrm>
        <a:off x="1683368" y="2164007"/>
        <a:ext cx="2643276" cy="455580"/>
      </dsp:txXfrm>
    </dsp:sp>
    <dsp:sp modelId="{15779B43-760F-4E1D-BD8E-06BFD953C0BB}">
      <dsp:nvSpPr>
        <dsp:cNvPr id="0" name=""/>
        <dsp:cNvSpPr/>
      </dsp:nvSpPr>
      <dsp:spPr>
        <a:xfrm>
          <a:off x="1683368" y="2619588"/>
          <a:ext cx="2643276" cy="65980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latin typeface="Abadi Extra Light" panose="020B0204020104020204" pitchFamily="34" charset="0"/>
            </a:rPr>
            <a:t>Project approved by CFBH Board </a:t>
          </a:r>
        </a:p>
        <a:p>
          <a:pPr marL="0" lvl="0" indent="0" algn="l" defTabSz="577850">
            <a:lnSpc>
              <a:spcPct val="90000"/>
            </a:lnSpc>
            <a:spcBef>
              <a:spcPct val="0"/>
            </a:spcBef>
            <a:spcAft>
              <a:spcPct val="35000"/>
            </a:spcAft>
            <a:buNone/>
          </a:pPr>
          <a:r>
            <a:rPr lang="en-US" sz="1300" kern="1200">
              <a:latin typeface="Abadi Extra Light" panose="020B0204020104020204" pitchFamily="34" charset="0"/>
            </a:rPr>
            <a:t>Identification of ACPD as project site </a:t>
          </a:r>
        </a:p>
      </dsp:txBody>
      <dsp:txXfrm>
        <a:off x="1683368" y="2619588"/>
        <a:ext cx="2643276" cy="659808"/>
      </dsp:txXfrm>
    </dsp:sp>
    <dsp:sp modelId="{95327808-EB48-4DDF-9852-1B189D1F43AA}">
      <dsp:nvSpPr>
        <dsp:cNvPr id="0" name=""/>
        <dsp:cNvSpPr/>
      </dsp:nvSpPr>
      <dsp:spPr>
        <a:xfrm>
          <a:off x="3005007" y="1898252"/>
          <a:ext cx="0" cy="265755"/>
        </a:xfrm>
        <a:prstGeom prst="line">
          <a:avLst/>
        </a:pr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8E53277-727C-4C22-A2A5-5A9CF18CF5CF}">
      <dsp:nvSpPr>
        <dsp:cNvPr id="0" name=""/>
        <dsp:cNvSpPr/>
      </dsp:nvSpPr>
      <dsp:spPr>
        <a:xfrm rot="2700000">
          <a:off x="1473615" y="1868722"/>
          <a:ext cx="59059" cy="59059"/>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6B85BB-4C6C-4BAE-8178-74FC8F3527C4}">
      <dsp:nvSpPr>
        <dsp:cNvPr id="0" name=""/>
        <dsp:cNvSpPr/>
      </dsp:nvSpPr>
      <dsp:spPr>
        <a:xfrm rot="2700000">
          <a:off x="2975477" y="1868722"/>
          <a:ext cx="59059" cy="59059"/>
        </a:xfrm>
        <a:prstGeom prst="rect">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D97F9-50F7-4EAF-AB4A-0AEC8E870199}">
      <dsp:nvSpPr>
        <dsp:cNvPr id="0" name=""/>
        <dsp:cNvSpPr/>
      </dsp:nvSpPr>
      <dsp:spPr>
        <a:xfrm>
          <a:off x="3185230" y="1176916"/>
          <a:ext cx="2643276" cy="45558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666750">
            <a:lnSpc>
              <a:spcPct val="90000"/>
            </a:lnSpc>
            <a:spcBef>
              <a:spcPct val="0"/>
            </a:spcBef>
            <a:spcAft>
              <a:spcPct val="35000"/>
            </a:spcAft>
            <a:buNone/>
            <a:defRPr b="1"/>
          </a:pPr>
          <a:r>
            <a:rPr lang="en-US" sz="1500" b="0" kern="1200">
              <a:latin typeface="Abadi" panose="020B0604020104020204" pitchFamily="34" charset="0"/>
            </a:rPr>
            <a:t>Nov. 2020</a:t>
          </a:r>
        </a:p>
      </dsp:txBody>
      <dsp:txXfrm>
        <a:off x="3185230" y="1176916"/>
        <a:ext cx="2643276" cy="455580"/>
      </dsp:txXfrm>
    </dsp:sp>
    <dsp:sp modelId="{CA3A0564-2522-45E1-82EB-98760E437581}">
      <dsp:nvSpPr>
        <dsp:cNvPr id="0" name=""/>
        <dsp:cNvSpPr/>
      </dsp:nvSpPr>
      <dsp:spPr>
        <a:xfrm>
          <a:off x="3185230" y="517107"/>
          <a:ext cx="2643276" cy="65980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latin typeface="Abadi Extra Light" panose="020B0204020104020204" pitchFamily="34" charset="0"/>
            </a:rPr>
            <a:t>Completion of literature review</a:t>
          </a:r>
        </a:p>
        <a:p>
          <a:pPr marL="0" lvl="0" indent="0" algn="l" defTabSz="577850">
            <a:lnSpc>
              <a:spcPct val="90000"/>
            </a:lnSpc>
            <a:spcBef>
              <a:spcPct val="0"/>
            </a:spcBef>
            <a:spcAft>
              <a:spcPct val="35000"/>
            </a:spcAft>
            <a:buNone/>
          </a:pPr>
          <a:r>
            <a:rPr lang="en-US" sz="1300" kern="1200">
              <a:latin typeface="Abadi Extra Light" panose="020B0204020104020204" pitchFamily="34" charset="0"/>
            </a:rPr>
            <a:t>Meetings with ACPD</a:t>
          </a:r>
        </a:p>
      </dsp:txBody>
      <dsp:txXfrm>
        <a:off x="3185230" y="517107"/>
        <a:ext cx="2643276" cy="659808"/>
      </dsp:txXfrm>
    </dsp:sp>
    <dsp:sp modelId="{1A20C524-B367-4EA6-B2A8-275A0F065144}">
      <dsp:nvSpPr>
        <dsp:cNvPr id="0" name=""/>
        <dsp:cNvSpPr/>
      </dsp:nvSpPr>
      <dsp:spPr>
        <a:xfrm>
          <a:off x="4506869" y="1632497"/>
          <a:ext cx="0" cy="265755"/>
        </a:xfrm>
        <a:prstGeom prst="line">
          <a:avLst/>
        </a:pr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91F2E76-F4EB-4F9D-A47B-4964352CBA1B}">
      <dsp:nvSpPr>
        <dsp:cNvPr id="0" name=""/>
        <dsp:cNvSpPr/>
      </dsp:nvSpPr>
      <dsp:spPr>
        <a:xfrm>
          <a:off x="4687092" y="2164007"/>
          <a:ext cx="2643276" cy="45558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666750">
            <a:lnSpc>
              <a:spcPct val="90000"/>
            </a:lnSpc>
            <a:spcBef>
              <a:spcPct val="0"/>
            </a:spcBef>
            <a:spcAft>
              <a:spcPct val="35000"/>
            </a:spcAft>
            <a:buNone/>
            <a:defRPr b="1"/>
          </a:pPr>
          <a:r>
            <a:rPr lang="en-US" sz="1500" b="0" kern="1200">
              <a:latin typeface="Abadi" panose="020B0604020104020204" pitchFamily="34" charset="0"/>
            </a:rPr>
            <a:t>Dec. 2020</a:t>
          </a:r>
        </a:p>
      </dsp:txBody>
      <dsp:txXfrm>
        <a:off x="4687092" y="2164007"/>
        <a:ext cx="2643276" cy="455580"/>
      </dsp:txXfrm>
    </dsp:sp>
    <dsp:sp modelId="{6A1BD373-AEDD-4FCC-ADF2-33A7AA0D3BEA}">
      <dsp:nvSpPr>
        <dsp:cNvPr id="0" name=""/>
        <dsp:cNvSpPr/>
      </dsp:nvSpPr>
      <dsp:spPr>
        <a:xfrm>
          <a:off x="4687092" y="2619588"/>
          <a:ext cx="2643276" cy="83193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latin typeface="Abadi Extra Light" panose="020B0204020104020204" pitchFamily="34" charset="0"/>
            </a:rPr>
            <a:t>ACPD willing to serve as demonstration site</a:t>
          </a:r>
        </a:p>
        <a:p>
          <a:pPr marL="0" lvl="0" indent="0" algn="l" defTabSz="577850">
            <a:lnSpc>
              <a:spcPct val="90000"/>
            </a:lnSpc>
            <a:spcBef>
              <a:spcPct val="0"/>
            </a:spcBef>
            <a:spcAft>
              <a:spcPct val="35000"/>
            </a:spcAft>
            <a:buNone/>
          </a:pPr>
          <a:r>
            <a:rPr lang="en-US" sz="1300" kern="1200">
              <a:latin typeface="Abadi Extra Light" panose="020B0204020104020204" pitchFamily="34" charset="0"/>
            </a:rPr>
            <a:t>COR to conduct needs assessment</a:t>
          </a:r>
        </a:p>
      </dsp:txBody>
      <dsp:txXfrm>
        <a:off x="4687092" y="2619588"/>
        <a:ext cx="2643276" cy="831932"/>
      </dsp:txXfrm>
    </dsp:sp>
    <dsp:sp modelId="{2DBF3758-8A8F-4C59-995C-9B5EEC7E3B1A}">
      <dsp:nvSpPr>
        <dsp:cNvPr id="0" name=""/>
        <dsp:cNvSpPr/>
      </dsp:nvSpPr>
      <dsp:spPr>
        <a:xfrm>
          <a:off x="6008730" y="1898252"/>
          <a:ext cx="0" cy="265755"/>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D45008E-EE6F-4974-AA74-8EC9E757AAE5}">
      <dsp:nvSpPr>
        <dsp:cNvPr id="0" name=""/>
        <dsp:cNvSpPr/>
      </dsp:nvSpPr>
      <dsp:spPr>
        <a:xfrm rot="2700000">
          <a:off x="4477339" y="1868722"/>
          <a:ext cx="59059" cy="59059"/>
        </a:xfrm>
        <a:prstGeom prst="rect">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1BC63C-7B4F-43C9-A861-D94B12AB70F6}">
      <dsp:nvSpPr>
        <dsp:cNvPr id="0" name=""/>
        <dsp:cNvSpPr/>
      </dsp:nvSpPr>
      <dsp:spPr>
        <a:xfrm rot="2700000">
          <a:off x="5979201" y="1868722"/>
          <a:ext cx="59059" cy="59059"/>
        </a:xfrm>
        <a:prstGeom prst="rect">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D28CB-DFEA-42B1-B3AC-DB49F2CB9781}">
      <dsp:nvSpPr>
        <dsp:cNvPr id="0" name=""/>
        <dsp:cNvSpPr/>
      </dsp:nvSpPr>
      <dsp:spPr>
        <a:xfrm>
          <a:off x="6188954" y="1176916"/>
          <a:ext cx="2643276" cy="4555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666750">
            <a:lnSpc>
              <a:spcPct val="90000"/>
            </a:lnSpc>
            <a:spcBef>
              <a:spcPct val="0"/>
            </a:spcBef>
            <a:spcAft>
              <a:spcPct val="35000"/>
            </a:spcAft>
            <a:buNone/>
            <a:defRPr b="1"/>
          </a:pPr>
          <a:r>
            <a:rPr lang="en-US" sz="1500" b="0" kern="1200">
              <a:latin typeface="Abadi" panose="020B0604020104020204" pitchFamily="34" charset="0"/>
            </a:rPr>
            <a:t>Jan. 2021</a:t>
          </a:r>
        </a:p>
      </dsp:txBody>
      <dsp:txXfrm>
        <a:off x="6188954" y="1176916"/>
        <a:ext cx="2643276" cy="455580"/>
      </dsp:txXfrm>
    </dsp:sp>
    <dsp:sp modelId="{EA89BE10-A690-42D4-ACB6-2F927F4D65C8}">
      <dsp:nvSpPr>
        <dsp:cNvPr id="0" name=""/>
        <dsp:cNvSpPr/>
      </dsp:nvSpPr>
      <dsp:spPr>
        <a:xfrm>
          <a:off x="6188954" y="344983"/>
          <a:ext cx="2643276" cy="83193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latin typeface="Abadi Extra Light" panose="020B0204020104020204" pitchFamily="34" charset="0"/>
            </a:rPr>
            <a:t>COR interviews with ACPD</a:t>
          </a:r>
        </a:p>
        <a:p>
          <a:pPr marL="0" lvl="0" indent="0" algn="l" defTabSz="577850">
            <a:lnSpc>
              <a:spcPct val="90000"/>
            </a:lnSpc>
            <a:spcBef>
              <a:spcPct val="0"/>
            </a:spcBef>
            <a:spcAft>
              <a:spcPct val="35000"/>
            </a:spcAft>
            <a:buNone/>
          </a:pPr>
          <a:r>
            <a:rPr lang="en-US" sz="1300" kern="1200">
              <a:latin typeface="Abadi Extra Light" panose="020B0204020104020204" pitchFamily="34" charset="0"/>
            </a:rPr>
            <a:t>Ongoing conversations with ACPD and potential partners</a:t>
          </a:r>
        </a:p>
      </dsp:txBody>
      <dsp:txXfrm>
        <a:off x="6188954" y="344983"/>
        <a:ext cx="2643276" cy="831932"/>
      </dsp:txXfrm>
    </dsp:sp>
    <dsp:sp modelId="{D36498C7-88B4-437D-85C8-E976E020462B}">
      <dsp:nvSpPr>
        <dsp:cNvPr id="0" name=""/>
        <dsp:cNvSpPr/>
      </dsp:nvSpPr>
      <dsp:spPr>
        <a:xfrm>
          <a:off x="7510592" y="1632497"/>
          <a:ext cx="0" cy="265755"/>
        </a:xfrm>
        <a:prstGeom prst="line">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B3119FF-5B07-47EA-9C8B-0AB8D5FFB459}">
      <dsp:nvSpPr>
        <dsp:cNvPr id="0" name=""/>
        <dsp:cNvSpPr/>
      </dsp:nvSpPr>
      <dsp:spPr>
        <a:xfrm>
          <a:off x="7690816" y="2164007"/>
          <a:ext cx="2643276" cy="45558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666750">
            <a:lnSpc>
              <a:spcPct val="90000"/>
            </a:lnSpc>
            <a:spcBef>
              <a:spcPct val="0"/>
            </a:spcBef>
            <a:spcAft>
              <a:spcPct val="35000"/>
            </a:spcAft>
            <a:buNone/>
            <a:defRPr b="1"/>
          </a:pPr>
          <a:r>
            <a:rPr lang="en-US" sz="1500" b="0" kern="1200">
              <a:latin typeface="Abadi" panose="020B0604020104020204" pitchFamily="34" charset="0"/>
            </a:rPr>
            <a:t>Feb. 2021</a:t>
          </a:r>
        </a:p>
      </dsp:txBody>
      <dsp:txXfrm>
        <a:off x="7690816" y="2164007"/>
        <a:ext cx="2643276" cy="455580"/>
      </dsp:txXfrm>
    </dsp:sp>
    <dsp:sp modelId="{96AF8319-E47B-47DB-B95C-C1CC95D72388}">
      <dsp:nvSpPr>
        <dsp:cNvPr id="0" name=""/>
        <dsp:cNvSpPr/>
      </dsp:nvSpPr>
      <dsp:spPr>
        <a:xfrm>
          <a:off x="7690816" y="2619588"/>
          <a:ext cx="2643276" cy="83193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latin typeface="Abadi Extra Light" panose="020B0204020104020204" pitchFamily="34" charset="0"/>
            </a:rPr>
            <a:t>COR completes design of  Needs Assessment Survey</a:t>
          </a:r>
        </a:p>
        <a:p>
          <a:pPr marL="0" lvl="0" indent="0" algn="l" defTabSz="577850">
            <a:lnSpc>
              <a:spcPct val="90000"/>
            </a:lnSpc>
            <a:spcBef>
              <a:spcPct val="0"/>
            </a:spcBef>
            <a:spcAft>
              <a:spcPct val="35000"/>
            </a:spcAft>
            <a:buNone/>
          </a:pPr>
          <a:r>
            <a:rPr lang="en-US" sz="1300" kern="1200">
              <a:latin typeface="Abadi Extra Light" panose="020B0204020104020204" pitchFamily="34" charset="0"/>
            </a:rPr>
            <a:t>Meetings with ACPD to outline MOU </a:t>
          </a:r>
        </a:p>
      </dsp:txBody>
      <dsp:txXfrm>
        <a:off x="7690816" y="2619588"/>
        <a:ext cx="2643276" cy="831932"/>
      </dsp:txXfrm>
    </dsp:sp>
    <dsp:sp modelId="{65B68C61-8E69-45FA-B2EE-3E915E858B52}">
      <dsp:nvSpPr>
        <dsp:cNvPr id="0" name=""/>
        <dsp:cNvSpPr/>
      </dsp:nvSpPr>
      <dsp:spPr>
        <a:xfrm>
          <a:off x="9012454" y="1898252"/>
          <a:ext cx="0" cy="265755"/>
        </a:xfrm>
        <a:prstGeom prst="line">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B89A2D8-2664-48FB-9A4F-084E57AB6F00}">
      <dsp:nvSpPr>
        <dsp:cNvPr id="0" name=""/>
        <dsp:cNvSpPr/>
      </dsp:nvSpPr>
      <dsp:spPr>
        <a:xfrm rot="2700000">
          <a:off x="7481062" y="1868722"/>
          <a:ext cx="59059" cy="59059"/>
        </a:xfrm>
        <a:prstGeom prst="rect">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DD1AF6-8F7C-4EFA-A3F8-62E5222FB9FD}">
      <dsp:nvSpPr>
        <dsp:cNvPr id="0" name=""/>
        <dsp:cNvSpPr/>
      </dsp:nvSpPr>
      <dsp:spPr>
        <a:xfrm rot="2700000">
          <a:off x="8982924" y="1868722"/>
          <a:ext cx="59059" cy="59059"/>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A72CD-1EA9-4AA9-BDDE-7B4055B23117}">
      <dsp:nvSpPr>
        <dsp:cNvPr id="0" name=""/>
        <dsp:cNvSpPr/>
      </dsp:nvSpPr>
      <dsp:spPr>
        <a:xfrm>
          <a:off x="0" y="1898252"/>
          <a:ext cx="10515600" cy="0"/>
        </a:xfrm>
        <a:prstGeom prst="lin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B01795-371E-4BC7-A0E8-AD1B0DA0A52F}">
      <dsp:nvSpPr>
        <dsp:cNvPr id="0" name=""/>
        <dsp:cNvSpPr/>
      </dsp:nvSpPr>
      <dsp:spPr>
        <a:xfrm>
          <a:off x="315468" y="1176916"/>
          <a:ext cx="4626864" cy="45558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b="0" kern="1200" dirty="0">
              <a:latin typeface="Abadi Extra Light" panose="020B0204020104020204" pitchFamily="34" charset="0"/>
            </a:rPr>
            <a:t>May. 2021</a:t>
          </a:r>
        </a:p>
      </dsp:txBody>
      <dsp:txXfrm>
        <a:off x="315468" y="1176916"/>
        <a:ext cx="4626864" cy="455580"/>
      </dsp:txXfrm>
    </dsp:sp>
    <dsp:sp modelId="{8ACF4D11-0FA1-4362-9837-0D3B054E20FA}">
      <dsp:nvSpPr>
        <dsp:cNvPr id="0" name=""/>
        <dsp:cNvSpPr/>
      </dsp:nvSpPr>
      <dsp:spPr>
        <a:xfrm>
          <a:off x="315468" y="58110"/>
          <a:ext cx="4626864" cy="111880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a:latin typeface="Abadi Extra Light" panose="020B0204020104020204" pitchFamily="34" charset="0"/>
            </a:rPr>
            <a:t>Complete project approvals </a:t>
          </a:r>
        </a:p>
        <a:p>
          <a:pPr marL="0" lvl="0" indent="0" algn="l" defTabSz="711200">
            <a:lnSpc>
              <a:spcPct val="90000"/>
            </a:lnSpc>
            <a:spcBef>
              <a:spcPct val="0"/>
            </a:spcBef>
            <a:spcAft>
              <a:spcPct val="35000"/>
            </a:spcAft>
            <a:buNone/>
          </a:pPr>
          <a:r>
            <a:rPr lang="en-US" sz="1600" kern="1200" dirty="0">
              <a:latin typeface="Abadi Extra Light" panose="020B0204020104020204" pitchFamily="34" charset="0"/>
            </a:rPr>
            <a:t>Launch Needs Assessment</a:t>
          </a:r>
        </a:p>
        <a:p>
          <a:pPr marL="0" lvl="0" indent="0" algn="l" defTabSz="711200">
            <a:lnSpc>
              <a:spcPct val="90000"/>
            </a:lnSpc>
            <a:spcBef>
              <a:spcPct val="0"/>
            </a:spcBef>
            <a:spcAft>
              <a:spcPct val="35000"/>
            </a:spcAft>
            <a:buNone/>
          </a:pPr>
          <a:r>
            <a:rPr lang="en-US" sz="1600" kern="1200" dirty="0">
              <a:latin typeface="Abadi Extra Light" panose="020B0204020104020204" pitchFamily="34" charset="0"/>
            </a:rPr>
            <a:t>Complete Needs Assessment and report</a:t>
          </a:r>
        </a:p>
      </dsp:txBody>
      <dsp:txXfrm>
        <a:off x="315468" y="58110"/>
        <a:ext cx="4626864" cy="1118806"/>
      </dsp:txXfrm>
    </dsp:sp>
    <dsp:sp modelId="{A5B7CCAC-B461-4EB4-96F8-84F6BCA64D06}">
      <dsp:nvSpPr>
        <dsp:cNvPr id="0" name=""/>
        <dsp:cNvSpPr/>
      </dsp:nvSpPr>
      <dsp:spPr>
        <a:xfrm>
          <a:off x="2628899" y="1632497"/>
          <a:ext cx="0" cy="265755"/>
        </a:xfrm>
        <a:prstGeom prst="line">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88A05C-D50E-4B15-A20C-9DD5243DAD7B}">
      <dsp:nvSpPr>
        <dsp:cNvPr id="0" name=""/>
        <dsp:cNvSpPr/>
      </dsp:nvSpPr>
      <dsp:spPr>
        <a:xfrm>
          <a:off x="2944368" y="2164007"/>
          <a:ext cx="4626864" cy="45558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b="0" kern="1200" dirty="0">
              <a:latin typeface="Abadi Extra Light" panose="020B0204020104020204" pitchFamily="34" charset="0"/>
            </a:rPr>
            <a:t>June. 2021</a:t>
          </a:r>
        </a:p>
      </dsp:txBody>
      <dsp:txXfrm>
        <a:off x="2944368" y="2164007"/>
        <a:ext cx="4626864" cy="455580"/>
      </dsp:txXfrm>
    </dsp:sp>
    <dsp:sp modelId="{15779B43-760F-4E1D-BD8E-06BFD953C0BB}">
      <dsp:nvSpPr>
        <dsp:cNvPr id="0" name=""/>
        <dsp:cNvSpPr/>
      </dsp:nvSpPr>
      <dsp:spPr>
        <a:xfrm>
          <a:off x="2944368" y="2619588"/>
          <a:ext cx="4626864" cy="111880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a:latin typeface="Abadi Extra Light" panose="020B0204020104020204" pitchFamily="34" charset="0"/>
            </a:rPr>
            <a:t>Identify behavioral wellness program objectives</a:t>
          </a:r>
        </a:p>
        <a:p>
          <a:pPr marL="0" lvl="0" indent="0" algn="l" defTabSz="711200">
            <a:lnSpc>
              <a:spcPct val="90000"/>
            </a:lnSpc>
            <a:spcBef>
              <a:spcPct val="0"/>
            </a:spcBef>
            <a:spcAft>
              <a:spcPct val="35000"/>
            </a:spcAft>
            <a:buNone/>
          </a:pPr>
          <a:r>
            <a:rPr lang="en-US" sz="1600" kern="1200">
              <a:latin typeface="Abadi Extra Light" panose="020B0204020104020204" pitchFamily="34" charset="0"/>
            </a:rPr>
            <a:t>Identify program components</a:t>
          </a:r>
          <a:endParaRPr lang="en-US" sz="1600" kern="1200" dirty="0">
            <a:latin typeface="Abadi Extra Light" panose="020B0204020104020204" pitchFamily="34" charset="0"/>
          </a:endParaRPr>
        </a:p>
        <a:p>
          <a:pPr marL="0" lvl="0" indent="0" algn="l" defTabSz="711200">
            <a:lnSpc>
              <a:spcPct val="90000"/>
            </a:lnSpc>
            <a:spcBef>
              <a:spcPct val="0"/>
            </a:spcBef>
            <a:spcAft>
              <a:spcPct val="35000"/>
            </a:spcAft>
            <a:buNone/>
          </a:pPr>
          <a:r>
            <a:rPr lang="en-US" sz="1600" kern="1200" dirty="0">
              <a:latin typeface="Abadi Extra Light" panose="020B0204020104020204" pitchFamily="34" charset="0"/>
            </a:rPr>
            <a:t>Identify measurable indicators of behavioral wellness </a:t>
          </a:r>
        </a:p>
      </dsp:txBody>
      <dsp:txXfrm>
        <a:off x="2944368" y="2619588"/>
        <a:ext cx="4626864" cy="1118806"/>
      </dsp:txXfrm>
    </dsp:sp>
    <dsp:sp modelId="{95327808-EB48-4DDF-9852-1B189D1F43AA}">
      <dsp:nvSpPr>
        <dsp:cNvPr id="0" name=""/>
        <dsp:cNvSpPr/>
      </dsp:nvSpPr>
      <dsp:spPr>
        <a:xfrm>
          <a:off x="5257799" y="1898252"/>
          <a:ext cx="0" cy="265755"/>
        </a:xfrm>
        <a:prstGeom prst="line">
          <a:avLst/>
        </a:pr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8E53277-727C-4C22-A2A5-5A9CF18CF5CF}">
      <dsp:nvSpPr>
        <dsp:cNvPr id="0" name=""/>
        <dsp:cNvSpPr/>
      </dsp:nvSpPr>
      <dsp:spPr>
        <a:xfrm rot="2700000">
          <a:off x="2599370" y="1868722"/>
          <a:ext cx="59059" cy="59059"/>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6B85BB-4C6C-4BAE-8178-74FC8F3527C4}">
      <dsp:nvSpPr>
        <dsp:cNvPr id="0" name=""/>
        <dsp:cNvSpPr/>
      </dsp:nvSpPr>
      <dsp:spPr>
        <a:xfrm rot="2700000">
          <a:off x="5228270" y="1868722"/>
          <a:ext cx="59059" cy="59059"/>
        </a:xfrm>
        <a:prstGeom prst="rect">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D97F9-50F7-4EAF-AB4A-0AEC8E870199}">
      <dsp:nvSpPr>
        <dsp:cNvPr id="0" name=""/>
        <dsp:cNvSpPr/>
      </dsp:nvSpPr>
      <dsp:spPr>
        <a:xfrm>
          <a:off x="5573268" y="1176916"/>
          <a:ext cx="4626864" cy="45558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b="0" kern="1200" dirty="0">
              <a:latin typeface="Abadi Extra Light" panose="020B0204020104020204" pitchFamily="34" charset="0"/>
            </a:rPr>
            <a:t>July. 2021</a:t>
          </a:r>
        </a:p>
      </dsp:txBody>
      <dsp:txXfrm>
        <a:off x="5573268" y="1176916"/>
        <a:ext cx="4626864" cy="455580"/>
      </dsp:txXfrm>
    </dsp:sp>
    <dsp:sp modelId="{CA3A0564-2522-45E1-82EB-98760E437581}">
      <dsp:nvSpPr>
        <dsp:cNvPr id="0" name=""/>
        <dsp:cNvSpPr/>
      </dsp:nvSpPr>
      <dsp:spPr>
        <a:xfrm>
          <a:off x="5573268" y="359327"/>
          <a:ext cx="4626864" cy="81758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badi Extra Light" panose="020B0204020104020204" pitchFamily="34" charset="0"/>
            </a:rPr>
            <a:t>Create initial program evaluation tool</a:t>
          </a:r>
        </a:p>
        <a:p>
          <a:pPr marL="0" lvl="0" indent="0" algn="l" defTabSz="711200">
            <a:lnSpc>
              <a:spcPct val="90000"/>
            </a:lnSpc>
            <a:spcBef>
              <a:spcPct val="0"/>
            </a:spcBef>
            <a:spcAft>
              <a:spcPct val="35000"/>
            </a:spcAft>
            <a:buNone/>
          </a:pPr>
          <a:r>
            <a:rPr lang="en-US" sz="1600" kern="1200" dirty="0">
              <a:latin typeface="Abadi Extra Light" panose="020B0204020104020204" pitchFamily="34" charset="0"/>
            </a:rPr>
            <a:t>Launch behavioral wellness program</a:t>
          </a:r>
        </a:p>
      </dsp:txBody>
      <dsp:txXfrm>
        <a:off x="5573268" y="359327"/>
        <a:ext cx="4626864" cy="817589"/>
      </dsp:txXfrm>
    </dsp:sp>
    <dsp:sp modelId="{1A20C524-B367-4EA6-B2A8-275A0F065144}">
      <dsp:nvSpPr>
        <dsp:cNvPr id="0" name=""/>
        <dsp:cNvSpPr/>
      </dsp:nvSpPr>
      <dsp:spPr>
        <a:xfrm>
          <a:off x="7886700" y="1632497"/>
          <a:ext cx="0" cy="265755"/>
        </a:xfrm>
        <a:prstGeom prst="line">
          <a:avLst/>
        </a:pr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D45008E-EE6F-4974-AA74-8EC9E757AAE5}">
      <dsp:nvSpPr>
        <dsp:cNvPr id="0" name=""/>
        <dsp:cNvSpPr/>
      </dsp:nvSpPr>
      <dsp:spPr>
        <a:xfrm rot="2700000">
          <a:off x="7857170" y="1868722"/>
          <a:ext cx="59059" cy="59059"/>
        </a:xfrm>
        <a:prstGeom prst="rect">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757A9-4E62-4E99-AAA7-8DC3920575F9}" type="datetimeFigureOut">
              <a:rPr lang="en-US" smtClean="0"/>
              <a:t>4/29/2021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BE2F18-2D9A-40D3-8ED1-997FC0EBAA46}" type="slidenum">
              <a:rPr lang="en-US" smtClean="0"/>
              <a:t>‹#›</a:t>
            </a:fld>
            <a:endParaRPr lang="en-US"/>
          </a:p>
        </p:txBody>
      </p:sp>
    </p:spTree>
    <p:extLst>
      <p:ext uri="{BB962C8B-B14F-4D97-AF65-F5344CB8AC3E}">
        <p14:creationId xmlns:p14="http://schemas.microsoft.com/office/powerpoint/2010/main" val="124238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slide uses only icons, which are more lightweight for the processor and hence will animate quicker and smoother. Feedback on preference regarding performance vs visual design is appreciated. ]]</a:t>
            </a:r>
          </a:p>
          <a:p>
            <a:endParaRPr lang="en-US" dirty="0"/>
          </a:p>
          <a:p>
            <a:endParaRPr lang="en-US" dirty="0"/>
          </a:p>
          <a:p>
            <a:r>
              <a:rPr lang="en-US" dirty="0"/>
              <a:t>Our focus is on </a:t>
            </a:r>
            <a:r>
              <a:rPr lang="en-US" b="1" dirty="0"/>
              <a:t>Behavioral </a:t>
            </a:r>
            <a:r>
              <a:rPr lang="en-US" dirty="0"/>
              <a:t>Healthcare</a:t>
            </a:r>
          </a:p>
          <a:p>
            <a:r>
              <a:rPr lang="en-US" dirty="0"/>
              <a:t>We seek to be </a:t>
            </a:r>
            <a:r>
              <a:rPr lang="en-US" b="1" dirty="0"/>
              <a:t>internationally </a:t>
            </a:r>
            <a:r>
              <a:rPr lang="en-US" dirty="0"/>
              <a:t>recognized</a:t>
            </a:r>
          </a:p>
          <a:p>
            <a:endParaRPr lang="en-US" dirty="0"/>
          </a:p>
          <a:p>
            <a:r>
              <a:rPr lang="en-US" dirty="0"/>
              <a:t>And…</a:t>
            </a:r>
          </a:p>
        </p:txBody>
      </p:sp>
      <p:sp>
        <p:nvSpPr>
          <p:cNvPr id="4" name="Slide Number Placeholder 3"/>
          <p:cNvSpPr>
            <a:spLocks noGrp="1"/>
          </p:cNvSpPr>
          <p:nvPr>
            <p:ph type="sldNum" sz="quarter" idx="5"/>
          </p:nvPr>
        </p:nvSpPr>
        <p:spPr/>
        <p:txBody>
          <a:bodyPr/>
          <a:lstStyle/>
          <a:p>
            <a:fld id="{7BBE2F18-2D9A-40D3-8ED1-997FC0EBAA46}" type="slidenum">
              <a:rPr lang="en-US" smtClean="0"/>
              <a:t>4</a:t>
            </a:fld>
            <a:endParaRPr lang="en-US"/>
          </a:p>
        </p:txBody>
      </p:sp>
    </p:spTree>
    <p:extLst>
      <p:ext uri="{BB962C8B-B14F-4D97-AF65-F5344CB8AC3E}">
        <p14:creationId xmlns:p14="http://schemas.microsoft.com/office/powerpoint/2010/main" val="1068379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BE2F18-2D9A-40D3-8ED1-997FC0EBAA46}" type="slidenum">
              <a:rPr lang="en-US" smtClean="0"/>
              <a:t>17</a:t>
            </a:fld>
            <a:endParaRPr lang="en-US"/>
          </a:p>
        </p:txBody>
      </p:sp>
    </p:spTree>
    <p:extLst>
      <p:ext uri="{BB962C8B-B14F-4D97-AF65-F5344CB8AC3E}">
        <p14:creationId xmlns:p14="http://schemas.microsoft.com/office/powerpoint/2010/main" val="1572605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a:t>
            </a:r>
            <a:r>
              <a:rPr lang="en-US" dirty="0"/>
              <a:t> – Regular physical activity is known as a preventative measure for physical</a:t>
            </a:r>
          </a:p>
          <a:p>
            <a:r>
              <a:rPr lang="en-US" dirty="0"/>
              <a:t>and behavioral illness. Physical fitness is a major component of officer safety and</a:t>
            </a:r>
          </a:p>
          <a:p>
            <a:r>
              <a:rPr lang="en-US" dirty="0"/>
              <a:t>performance.</a:t>
            </a:r>
          </a:p>
          <a:p>
            <a:pPr lvl="1"/>
            <a:r>
              <a:rPr lang="en-US" dirty="0"/>
              <a:t>Onsite Gym</a:t>
            </a:r>
          </a:p>
          <a:p>
            <a:pPr lvl="1"/>
            <a:r>
              <a:rPr lang="en-US" dirty="0"/>
              <a:t>Group Classes</a:t>
            </a:r>
          </a:p>
          <a:p>
            <a:pPr lvl="1"/>
            <a:r>
              <a:rPr lang="en-US" dirty="0"/>
              <a:t>Personal Training</a:t>
            </a:r>
          </a:p>
          <a:p>
            <a:pPr lvl="1"/>
            <a:r>
              <a:rPr lang="en-US" dirty="0"/>
              <a:t>Yoga</a:t>
            </a:r>
          </a:p>
          <a:p>
            <a:r>
              <a:rPr lang="en-US" b="1" dirty="0"/>
              <a:t>Nutrition</a:t>
            </a:r>
            <a:r>
              <a:rPr lang="en-US" dirty="0"/>
              <a:t> – Nutrition is the foundation for a healthy lifestyle and avoidance of many</a:t>
            </a:r>
          </a:p>
          <a:p>
            <a:r>
              <a:rPr lang="en-US" dirty="0"/>
              <a:t>medical issues including heart disease and cancer. Healthy eating assists in the</a:t>
            </a:r>
          </a:p>
          <a:p>
            <a:r>
              <a:rPr lang="en-US" dirty="0"/>
              <a:t>maintenance of healthy bodyweight which supports good sleep.</a:t>
            </a:r>
          </a:p>
          <a:p>
            <a:pPr lvl="1"/>
            <a:r>
              <a:rPr lang="en-US" dirty="0"/>
              <a:t>Onsite Health Coaching**</a:t>
            </a:r>
          </a:p>
          <a:p>
            <a:r>
              <a:rPr lang="en-US" b="1" dirty="0"/>
              <a:t>Sleep Hygiene</a:t>
            </a:r>
            <a:r>
              <a:rPr lang="en-US" dirty="0"/>
              <a:t> – Sleep is critical to physical and mental recovery. Healthy sleep</a:t>
            </a:r>
          </a:p>
          <a:p>
            <a:r>
              <a:rPr lang="en-US" dirty="0"/>
              <a:t>patterns reduce physical and mental stress, enhance work performance and prevent</a:t>
            </a:r>
          </a:p>
          <a:p>
            <a:r>
              <a:rPr lang="en-US" dirty="0"/>
              <a:t>cognitive decline.</a:t>
            </a:r>
          </a:p>
          <a:p>
            <a:pPr lvl="1"/>
            <a:r>
              <a:rPr lang="en-US" dirty="0"/>
              <a:t>Onsite Health Coaching**</a:t>
            </a:r>
          </a:p>
          <a:p>
            <a:pPr lvl="1"/>
            <a:r>
              <a:rPr lang="en-US" dirty="0"/>
              <a:t>Sleep Hygiene App**</a:t>
            </a:r>
          </a:p>
          <a:p>
            <a:r>
              <a:rPr lang="en-US" b="1" dirty="0"/>
              <a:t>Body Markers</a:t>
            </a:r>
            <a:r>
              <a:rPr lang="en-US" dirty="0"/>
              <a:t> – “Knowing your numbers” (Blood Pressure, BMI, Blood Lipid Levels,</a:t>
            </a:r>
          </a:p>
          <a:p>
            <a:r>
              <a:rPr lang="en-US" dirty="0"/>
              <a:t>Glucose and Bodyweight) is a key part of staying healthy and heading off health issues.</a:t>
            </a:r>
          </a:p>
          <a:p>
            <a:pPr lvl="1"/>
            <a:r>
              <a:rPr lang="en-US" dirty="0"/>
              <a:t>Onsite Biometric Screening**</a:t>
            </a:r>
          </a:p>
        </p:txBody>
      </p:sp>
      <p:sp>
        <p:nvSpPr>
          <p:cNvPr id="4" name="Slide Number Placeholder 3"/>
          <p:cNvSpPr>
            <a:spLocks noGrp="1"/>
          </p:cNvSpPr>
          <p:nvPr>
            <p:ph type="sldNum" sz="quarter" idx="5"/>
          </p:nvPr>
        </p:nvSpPr>
        <p:spPr/>
        <p:txBody>
          <a:bodyPr/>
          <a:lstStyle/>
          <a:p>
            <a:fld id="{7BBE2F18-2D9A-40D3-8ED1-997FC0EBAA46}" type="slidenum">
              <a:rPr lang="en-US" smtClean="0"/>
              <a:t>18</a:t>
            </a:fld>
            <a:endParaRPr lang="en-US"/>
          </a:p>
        </p:txBody>
      </p:sp>
    </p:spTree>
    <p:extLst>
      <p:ext uri="{BB962C8B-B14F-4D97-AF65-F5344CB8AC3E}">
        <p14:creationId xmlns:p14="http://schemas.microsoft.com/office/powerpoint/2010/main" val="161420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Education and Training</a:t>
            </a:r>
            <a:r>
              <a:rPr lang="en-US" dirty="0"/>
              <a:t>- Understanding and identifying the mental health challenges</a:t>
            </a:r>
          </a:p>
          <a:p>
            <a:r>
              <a:rPr lang="en-US" dirty="0"/>
              <a:t>inherent to policing is an important part of job safety and satisfaction.</a:t>
            </a:r>
          </a:p>
          <a:p>
            <a:r>
              <a:rPr lang="en-US" dirty="0"/>
              <a:t>Information and data on mental health issues impacting police officers</a:t>
            </a:r>
          </a:p>
          <a:p>
            <a:pPr lvl="1"/>
            <a:r>
              <a:rPr lang="en-US" dirty="0"/>
              <a:t>Resilience Training **</a:t>
            </a:r>
          </a:p>
          <a:p>
            <a:pPr lvl="1"/>
            <a:r>
              <a:rPr lang="en-US" dirty="0"/>
              <a:t>Mindfulness Training**</a:t>
            </a:r>
          </a:p>
          <a:p>
            <a:r>
              <a:rPr lang="en-US" b="1" dirty="0"/>
              <a:t>Support Services</a:t>
            </a:r>
            <a:r>
              <a:rPr lang="en-US" dirty="0"/>
              <a:t>- There are many activities and services that are readily available to</a:t>
            </a:r>
          </a:p>
          <a:p>
            <a:r>
              <a:rPr lang="en-US" dirty="0"/>
              <a:t>support officer wellness.</a:t>
            </a:r>
          </a:p>
          <a:p>
            <a:pPr lvl="1"/>
            <a:r>
              <a:rPr lang="en-US" dirty="0"/>
              <a:t>In-House Peer Support</a:t>
            </a:r>
          </a:p>
          <a:p>
            <a:pPr lvl="1"/>
            <a:r>
              <a:rPr lang="en-US" dirty="0"/>
              <a:t>In-House Chaplain</a:t>
            </a:r>
          </a:p>
          <a:p>
            <a:pPr lvl="1"/>
            <a:r>
              <a:rPr lang="en-US" dirty="0"/>
              <a:t>Family Events</a:t>
            </a:r>
          </a:p>
          <a:p>
            <a:pPr lvl="1"/>
            <a:r>
              <a:rPr lang="en-US" dirty="0"/>
              <a:t>Behavioral Heath Apps</a:t>
            </a:r>
          </a:p>
          <a:p>
            <a:pPr lvl="1"/>
            <a:r>
              <a:rPr lang="en-US" dirty="0"/>
              <a:t>Equine Program**</a:t>
            </a:r>
          </a:p>
          <a:p>
            <a:pPr lvl="1"/>
            <a:r>
              <a:rPr lang="en-US" dirty="0"/>
              <a:t>Service Dogs</a:t>
            </a:r>
          </a:p>
          <a:p>
            <a:r>
              <a:rPr lang="en-US" b="1" dirty="0"/>
              <a:t>Professional Services and Programs</a:t>
            </a:r>
            <a:r>
              <a:rPr lang="en-US" dirty="0"/>
              <a:t>- Officers are encouraged and supported in</a:t>
            </a:r>
          </a:p>
          <a:p>
            <a:r>
              <a:rPr lang="en-US" dirty="0"/>
              <a:t>seeking professional mental health services that will enhance their well-being.</a:t>
            </a:r>
          </a:p>
          <a:p>
            <a:pPr lvl="1"/>
            <a:r>
              <a:rPr lang="en-US" dirty="0"/>
              <a:t>On-site clinician</a:t>
            </a:r>
          </a:p>
          <a:p>
            <a:pPr lvl="1"/>
            <a:r>
              <a:rPr lang="en-US" dirty="0"/>
              <a:t>Insurance Plan Provided Psychological and Psychiatric Services</a:t>
            </a:r>
          </a:p>
          <a:p>
            <a:pPr lvl="1"/>
            <a:r>
              <a:rPr lang="en-US" dirty="0"/>
              <a:t>Residential Treatment</a:t>
            </a:r>
          </a:p>
          <a:p>
            <a:pPr lvl="1"/>
            <a:r>
              <a:rPr lang="en-US" dirty="0"/>
              <a:t>Substance Abuse Programs</a:t>
            </a:r>
          </a:p>
          <a:p>
            <a:r>
              <a:rPr lang="en-US" b="1" dirty="0"/>
              <a:t>Referral Services</a:t>
            </a:r>
            <a:r>
              <a:rPr lang="en-US" dirty="0"/>
              <a:t> – In addition to the services and programs available through the</a:t>
            </a:r>
          </a:p>
          <a:p>
            <a:r>
              <a:rPr lang="en-US" dirty="0"/>
              <a:t>HCPD, referrals are provided that increase and enhance access behavioral health</a:t>
            </a:r>
          </a:p>
          <a:p>
            <a:r>
              <a:rPr lang="en-US" dirty="0"/>
              <a:t>resources.</a:t>
            </a:r>
          </a:p>
          <a:p>
            <a:pPr lvl="1"/>
            <a:r>
              <a:rPr lang="en-US" dirty="0"/>
              <a:t>Employee Assistance Program</a:t>
            </a:r>
          </a:p>
          <a:p>
            <a:pPr lvl="1"/>
            <a:r>
              <a:rPr lang="en-US" dirty="0"/>
              <a:t>Hotlines</a:t>
            </a:r>
          </a:p>
          <a:p>
            <a:pPr lvl="1"/>
            <a:r>
              <a:rPr lang="en-US" dirty="0"/>
              <a:t>Veterans Services</a:t>
            </a:r>
          </a:p>
        </p:txBody>
      </p:sp>
      <p:sp>
        <p:nvSpPr>
          <p:cNvPr id="4" name="Slide Number Placeholder 3"/>
          <p:cNvSpPr>
            <a:spLocks noGrp="1"/>
          </p:cNvSpPr>
          <p:nvPr>
            <p:ph type="sldNum" sz="quarter" idx="5"/>
          </p:nvPr>
        </p:nvSpPr>
        <p:spPr/>
        <p:txBody>
          <a:bodyPr/>
          <a:lstStyle/>
          <a:p>
            <a:fld id="{7BBE2F18-2D9A-40D3-8ED1-997FC0EBAA46}" type="slidenum">
              <a:rPr lang="en-US" smtClean="0"/>
              <a:t>19</a:t>
            </a:fld>
            <a:endParaRPr lang="en-US"/>
          </a:p>
        </p:txBody>
      </p:sp>
    </p:spTree>
    <p:extLst>
      <p:ext uri="{BB962C8B-B14F-4D97-AF65-F5344CB8AC3E}">
        <p14:creationId xmlns:p14="http://schemas.microsoft.com/office/powerpoint/2010/main" val="2798449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BE2F18-2D9A-40D3-8ED1-997FC0EBAA46}" type="slidenum">
              <a:rPr lang="en-US" smtClean="0"/>
              <a:t>22</a:t>
            </a:fld>
            <a:endParaRPr lang="en-US"/>
          </a:p>
        </p:txBody>
      </p:sp>
    </p:spTree>
    <p:extLst>
      <p:ext uri="{BB962C8B-B14F-4D97-AF65-F5344CB8AC3E}">
        <p14:creationId xmlns:p14="http://schemas.microsoft.com/office/powerpoint/2010/main" val="245120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Research</a:t>
            </a:r>
            <a:r>
              <a:rPr lang="en-US" b="0" dirty="0"/>
              <a:t>, </a:t>
            </a:r>
            <a:r>
              <a:rPr lang="en-US" b="1" dirty="0"/>
              <a:t>Education</a:t>
            </a:r>
            <a:r>
              <a:rPr lang="en-US" b="0" dirty="0"/>
              <a:t>, and </a:t>
            </a:r>
            <a:r>
              <a:rPr lang="en-US" b="1" dirty="0"/>
              <a:t>Service </a:t>
            </a:r>
            <a:r>
              <a:rPr lang="en-US" b="0" dirty="0"/>
              <a:t>are the three core pillars to our vision.</a:t>
            </a:r>
            <a:endParaRPr lang="en-US" b="1" dirty="0"/>
          </a:p>
        </p:txBody>
      </p:sp>
      <p:sp>
        <p:nvSpPr>
          <p:cNvPr id="4" name="Slide Number Placeholder 3"/>
          <p:cNvSpPr>
            <a:spLocks noGrp="1"/>
          </p:cNvSpPr>
          <p:nvPr>
            <p:ph type="sldNum" sz="quarter" idx="5"/>
          </p:nvPr>
        </p:nvSpPr>
        <p:spPr/>
        <p:txBody>
          <a:bodyPr/>
          <a:lstStyle/>
          <a:p>
            <a:fld id="{7BBE2F18-2D9A-40D3-8ED1-997FC0EBAA46}" type="slidenum">
              <a:rPr lang="en-US" smtClean="0"/>
              <a:t>5</a:t>
            </a:fld>
            <a:endParaRPr lang="en-US"/>
          </a:p>
        </p:txBody>
      </p:sp>
    </p:spTree>
    <p:extLst>
      <p:ext uri="{BB962C8B-B14F-4D97-AF65-F5344CB8AC3E}">
        <p14:creationId xmlns:p14="http://schemas.microsoft.com/office/powerpoint/2010/main" val="250480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differentiates us from competitors with similar visions:</a:t>
            </a:r>
          </a:p>
          <a:p>
            <a:pPr marL="171450" indent="-171450">
              <a:buFontTx/>
              <a:buChar char="-"/>
            </a:pPr>
            <a:r>
              <a:rPr lang="en-US" dirty="0"/>
              <a:t>Our mission is to provide </a:t>
            </a:r>
            <a:r>
              <a:rPr lang="en-US" b="1" dirty="0"/>
              <a:t>behavioral</a:t>
            </a:r>
            <a:r>
              <a:rPr lang="en-US" dirty="0"/>
              <a:t> healthcare that is </a:t>
            </a:r>
            <a:r>
              <a:rPr lang="en-US" b="1" dirty="0"/>
              <a:t>proven</a:t>
            </a:r>
            <a:r>
              <a:rPr lang="en-US" b="0" dirty="0"/>
              <a:t> and </a:t>
            </a:r>
            <a:r>
              <a:rPr lang="en-US" b="1" dirty="0"/>
              <a:t>effective</a:t>
            </a:r>
          </a:p>
          <a:p>
            <a:pPr marL="171450" indent="-171450">
              <a:buFontTx/>
              <a:buChar char="-"/>
            </a:pPr>
            <a:r>
              <a:rPr lang="en-US" b="0" dirty="0"/>
              <a:t>We seek to help people realize their </a:t>
            </a:r>
            <a:r>
              <a:rPr lang="en-US" b="1" dirty="0"/>
              <a:t>full</a:t>
            </a:r>
            <a:r>
              <a:rPr lang="en-US" b="0" dirty="0"/>
              <a:t> potential, which is only possible with well-rounded healthcare, of which </a:t>
            </a:r>
            <a:r>
              <a:rPr lang="en-US" b="0" i="1" dirty="0"/>
              <a:t>behavioral </a:t>
            </a:r>
            <a:r>
              <a:rPr lang="en-US" b="0" i="0" dirty="0"/>
              <a:t>healthcare is a key component</a:t>
            </a:r>
            <a:endParaRPr lang="en-US" b="0" dirty="0"/>
          </a:p>
        </p:txBody>
      </p:sp>
      <p:sp>
        <p:nvSpPr>
          <p:cNvPr id="4" name="Slide Number Placeholder 3"/>
          <p:cNvSpPr>
            <a:spLocks noGrp="1"/>
          </p:cNvSpPr>
          <p:nvPr>
            <p:ph type="sldNum" sz="quarter" idx="5"/>
          </p:nvPr>
        </p:nvSpPr>
        <p:spPr/>
        <p:txBody>
          <a:bodyPr/>
          <a:lstStyle/>
          <a:p>
            <a:fld id="{7BBE2F18-2D9A-40D3-8ED1-997FC0EBAA46}" type="slidenum">
              <a:rPr lang="en-US" smtClean="0"/>
              <a:t>6</a:t>
            </a:fld>
            <a:endParaRPr lang="en-US"/>
          </a:p>
        </p:txBody>
      </p:sp>
    </p:spTree>
    <p:extLst>
      <p:ext uri="{BB962C8B-B14F-4D97-AF65-F5344CB8AC3E}">
        <p14:creationId xmlns:p14="http://schemas.microsoft.com/office/powerpoint/2010/main" val="2038549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help keep us on the right track when pursuing our mission and realizing our vision.</a:t>
            </a:r>
          </a:p>
        </p:txBody>
      </p:sp>
      <p:sp>
        <p:nvSpPr>
          <p:cNvPr id="4" name="Slide Number Placeholder 3"/>
          <p:cNvSpPr>
            <a:spLocks noGrp="1"/>
          </p:cNvSpPr>
          <p:nvPr>
            <p:ph type="sldNum" sz="quarter" idx="5"/>
          </p:nvPr>
        </p:nvSpPr>
        <p:spPr/>
        <p:txBody>
          <a:bodyPr/>
          <a:lstStyle/>
          <a:p>
            <a:fld id="{7BBE2F18-2D9A-40D3-8ED1-997FC0EBAA46}" type="slidenum">
              <a:rPr lang="en-US" smtClean="0"/>
              <a:t>7</a:t>
            </a:fld>
            <a:endParaRPr lang="en-US"/>
          </a:p>
        </p:txBody>
      </p:sp>
    </p:spTree>
    <p:extLst>
      <p:ext uri="{BB962C8B-B14F-4D97-AF65-F5344CB8AC3E}">
        <p14:creationId xmlns:p14="http://schemas.microsoft.com/office/powerpoint/2010/main" val="562133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 on completed goals and progress</a:t>
            </a:r>
          </a:p>
        </p:txBody>
      </p:sp>
      <p:sp>
        <p:nvSpPr>
          <p:cNvPr id="4" name="Slide Number Placeholder 3"/>
          <p:cNvSpPr>
            <a:spLocks noGrp="1"/>
          </p:cNvSpPr>
          <p:nvPr>
            <p:ph type="sldNum" sz="quarter" idx="5"/>
          </p:nvPr>
        </p:nvSpPr>
        <p:spPr/>
        <p:txBody>
          <a:bodyPr/>
          <a:lstStyle/>
          <a:p>
            <a:fld id="{8D70EB95-5359-F940-A07A-C02D028FD66E}" type="slidenum">
              <a:rPr lang="en-US" smtClean="0"/>
              <a:t>10</a:t>
            </a:fld>
            <a:endParaRPr lang="en-US"/>
          </a:p>
        </p:txBody>
      </p:sp>
    </p:spTree>
    <p:extLst>
      <p:ext uri="{BB962C8B-B14F-4D97-AF65-F5344CB8AC3E}">
        <p14:creationId xmlns:p14="http://schemas.microsoft.com/office/powerpoint/2010/main" val="274636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 on completed goals and progress</a:t>
            </a:r>
          </a:p>
        </p:txBody>
      </p:sp>
      <p:sp>
        <p:nvSpPr>
          <p:cNvPr id="4" name="Slide Number Placeholder 3"/>
          <p:cNvSpPr>
            <a:spLocks noGrp="1"/>
          </p:cNvSpPr>
          <p:nvPr>
            <p:ph type="sldNum" sz="quarter" idx="5"/>
          </p:nvPr>
        </p:nvSpPr>
        <p:spPr/>
        <p:txBody>
          <a:bodyPr/>
          <a:lstStyle/>
          <a:p>
            <a:fld id="{8D70EB95-5359-F940-A07A-C02D028FD66E}" type="slidenum">
              <a:rPr lang="en-US" smtClean="0"/>
              <a:t>11</a:t>
            </a:fld>
            <a:endParaRPr lang="en-US"/>
          </a:p>
        </p:txBody>
      </p:sp>
    </p:spTree>
    <p:extLst>
      <p:ext uri="{BB962C8B-B14F-4D97-AF65-F5344CB8AC3E}">
        <p14:creationId xmlns:p14="http://schemas.microsoft.com/office/powerpoint/2010/main" val="118452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latin typeface="Abadi Extra Light" panose="020B0204020104020204" pitchFamily="34" charset="0"/>
              </a:rPr>
              <a:t>Conduct Department Wellness Needs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Comments, progress, etc.</a:t>
            </a:r>
            <a:endParaRPr lang="en-US" sz="1200" b="1" dirty="0">
              <a:latin typeface="Abadi Extra Light" panose="020B0204020104020204" pitchFamily="34" charset="0"/>
            </a:endParaRPr>
          </a:p>
          <a:p>
            <a:pPr algn="l"/>
            <a:endParaRPr lang="en-US" b="1" dirty="0"/>
          </a:p>
          <a:p>
            <a:pPr algn="l"/>
            <a:r>
              <a:rPr lang="en-US" b="1" dirty="0"/>
              <a:t>Develop Department Wellness Objective</a:t>
            </a:r>
          </a:p>
          <a:p>
            <a:pPr algn="l"/>
            <a:r>
              <a:rPr lang="en-US" b="0" dirty="0"/>
              <a:t>Comments, progress, etc.</a:t>
            </a:r>
          </a:p>
          <a:p>
            <a:pPr algn="l"/>
            <a:endParaRPr lang="en-US" sz="1200" b="1" dirty="0">
              <a:latin typeface="Abadi Extra Light" panose="020B0204020104020204" pitchFamily="34" charset="0"/>
            </a:endParaRPr>
          </a:p>
          <a:p>
            <a:pPr algn="l"/>
            <a:r>
              <a:rPr lang="en-US" sz="1200" b="1" dirty="0">
                <a:latin typeface="Abadi Extra Light" panose="020B0204020104020204" pitchFamily="34" charset="0"/>
              </a:rPr>
              <a:t>Develop Wellness Program Criteria</a:t>
            </a:r>
          </a:p>
          <a:p>
            <a:pPr algn="l"/>
            <a:r>
              <a:rPr lang="en-US" b="0" dirty="0"/>
              <a:t>Comments, progress, etc.</a:t>
            </a:r>
            <a:endParaRPr lang="en-US" sz="1200" b="1" dirty="0">
              <a:latin typeface="Abadi Extra Light" panose="020B0204020104020204" pitchFamily="34" charset="0"/>
            </a:endParaRPr>
          </a:p>
          <a:p>
            <a:pPr algn="l"/>
            <a:endParaRPr lang="en-US" sz="1200" b="1" dirty="0">
              <a:latin typeface="Abadi Extra Light" panose="020B0204020104020204" pitchFamily="34" charset="0"/>
            </a:endParaRPr>
          </a:p>
          <a:p>
            <a:pPr algn="l"/>
            <a:r>
              <a:rPr lang="en-US" sz="1200" b="1" dirty="0">
                <a:latin typeface="Abadi Extra Light" panose="020B0204020104020204" pitchFamily="34" charset="0"/>
              </a:rPr>
              <a:t>Select/Design Wellness Program Interventions</a:t>
            </a:r>
          </a:p>
          <a:p>
            <a:pPr algn="l"/>
            <a:r>
              <a:rPr lang="en-US" sz="800" b="0" dirty="0"/>
              <a:t>Comments, progress, etc.</a:t>
            </a:r>
            <a:endParaRPr lang="en-US" sz="400" b="1" dirty="0">
              <a:latin typeface="Abadi Extra Light" panose="020B0204020104020204" pitchFamily="34" charset="0"/>
            </a:endParaRPr>
          </a:p>
          <a:p>
            <a:pPr algn="l"/>
            <a:endParaRPr lang="en-US" sz="400" b="1" dirty="0">
              <a:latin typeface="Abadi Extra Light" panose="020B0204020104020204" pitchFamily="34" charset="0"/>
            </a:endParaRPr>
          </a:p>
          <a:p>
            <a:pPr algn="l"/>
            <a:r>
              <a:rPr lang="en-US" sz="1200" b="1" dirty="0">
                <a:latin typeface="Abadi Extra Light" panose="020B0204020104020204" pitchFamily="34" charset="0"/>
              </a:rPr>
              <a:t>Construct Complete Wellness Program</a:t>
            </a:r>
          </a:p>
          <a:p>
            <a:pPr algn="l"/>
            <a:r>
              <a:rPr lang="en-US" b="0" dirty="0"/>
              <a:t>Comments, progress, etc.</a:t>
            </a:r>
            <a:endParaRPr lang="en-US" sz="1200" b="1" dirty="0">
              <a:latin typeface="Abadi Extra Light" panose="020B0204020104020204" pitchFamily="34" charset="0"/>
            </a:endParaRPr>
          </a:p>
          <a:p>
            <a:pPr algn="l"/>
            <a:endParaRPr lang="en-US" sz="400" b="1" dirty="0">
              <a:latin typeface="Abadi Extra Light" panose="020B0204020104020204" pitchFamily="34" charset="0"/>
            </a:endParaRPr>
          </a:p>
          <a:p>
            <a:pPr algn="l"/>
            <a:r>
              <a:rPr lang="en-US" sz="1200" b="1" dirty="0">
                <a:latin typeface="Abadi Extra Light" panose="020B0204020104020204" pitchFamily="34" charset="0"/>
              </a:rPr>
              <a:t>Evaluate Wellness Program</a:t>
            </a:r>
          </a:p>
          <a:p>
            <a:pPr algn="l"/>
            <a:r>
              <a:rPr lang="en-US" b="0" dirty="0"/>
              <a:t>Comments, progress, etc.</a:t>
            </a:r>
            <a:endParaRPr lang="en-US" sz="1200" b="1" dirty="0">
              <a:latin typeface="Abadi Extra Light" panose="020B0204020104020204" pitchFamily="34" charset="0"/>
            </a:endParaRPr>
          </a:p>
          <a:p>
            <a:pPr algn="l"/>
            <a:endParaRPr lang="en-US" b="1" dirty="0"/>
          </a:p>
        </p:txBody>
      </p:sp>
      <p:sp>
        <p:nvSpPr>
          <p:cNvPr id="4" name="Slide Number Placeholder 3"/>
          <p:cNvSpPr>
            <a:spLocks noGrp="1"/>
          </p:cNvSpPr>
          <p:nvPr>
            <p:ph type="sldNum" sz="quarter" idx="5"/>
          </p:nvPr>
        </p:nvSpPr>
        <p:spPr/>
        <p:txBody>
          <a:bodyPr/>
          <a:lstStyle/>
          <a:p>
            <a:fld id="{7BBE2F18-2D9A-40D3-8ED1-997FC0EBAA46}" type="slidenum">
              <a:rPr lang="en-US" smtClean="0"/>
              <a:t>12</a:t>
            </a:fld>
            <a:endParaRPr lang="en-US"/>
          </a:p>
        </p:txBody>
      </p:sp>
    </p:spTree>
    <p:extLst>
      <p:ext uri="{BB962C8B-B14F-4D97-AF65-F5344CB8AC3E}">
        <p14:creationId xmlns:p14="http://schemas.microsoft.com/office/powerpoint/2010/main" val="2512362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latin typeface="Abadi Extra Light" panose="020B0204020104020204" pitchFamily="34" charset="0"/>
              </a:rPr>
              <a:t>Needs Assessment</a:t>
            </a:r>
          </a:p>
          <a:p>
            <a:pPr algn="l"/>
            <a:r>
              <a:rPr lang="en-US" sz="1200" b="0" dirty="0">
                <a:latin typeface="Abadi Extra Light" panose="020B0204020104020204" pitchFamily="34" charset="0"/>
              </a:rPr>
              <a:t>- There is a hold up in getting project approvals; needs assessment can launch immediately on approval (estimated date of launch: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Background work for needs assessment is complete (questions prepared for Qualtrics, research team ready to 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Additional comments, progress, etc.</a:t>
            </a:r>
            <a:endParaRPr lang="en-US" sz="1200" b="1" dirty="0">
              <a:latin typeface="Abadi Extra Light" panose="020B0204020104020204" pitchFamily="34" charset="0"/>
            </a:endParaRPr>
          </a:p>
          <a:p>
            <a:pPr algn="l"/>
            <a:endParaRPr lang="en-US" b="1" dirty="0"/>
          </a:p>
          <a:p>
            <a:pPr algn="l"/>
            <a:r>
              <a:rPr lang="en-US" b="1" dirty="0"/>
              <a:t>Program Design</a:t>
            </a:r>
          </a:p>
          <a:p>
            <a:pPr algn="l"/>
            <a:r>
              <a:rPr lang="en-US" b="0" dirty="0"/>
              <a:t>- Main program components have been identified; will likely only need minor tweaking in response to needs assessment results</a:t>
            </a:r>
          </a:p>
          <a:p>
            <a:pPr algn="l"/>
            <a:r>
              <a:rPr lang="en-US" b="0" dirty="0"/>
              <a:t>- Additional comments, progress, etc.</a:t>
            </a:r>
          </a:p>
          <a:p>
            <a:pPr algn="l"/>
            <a:endParaRPr lang="en-US" sz="1200" b="1" dirty="0">
              <a:latin typeface="Abadi Extra Light" panose="020B0204020104020204" pitchFamily="34" charset="0"/>
            </a:endParaRPr>
          </a:p>
          <a:p>
            <a:pPr algn="l"/>
            <a:r>
              <a:rPr lang="en-US" sz="1200" b="1" dirty="0">
                <a:latin typeface="Abadi Extra Light" panose="020B0204020104020204" pitchFamily="34" charset="0"/>
              </a:rPr>
              <a:t>Web Application Development</a:t>
            </a:r>
          </a:p>
          <a:p>
            <a:pPr algn="l"/>
            <a:r>
              <a:rPr lang="en-US" b="0" dirty="0"/>
              <a:t>Comments, progress, etc.</a:t>
            </a:r>
            <a:endParaRPr lang="en-US" sz="1200" b="1" dirty="0">
              <a:latin typeface="Abadi Extra Light" panose="020B0204020104020204" pitchFamily="34" charset="0"/>
            </a:endParaRPr>
          </a:p>
        </p:txBody>
      </p:sp>
      <p:sp>
        <p:nvSpPr>
          <p:cNvPr id="4" name="Slide Number Placeholder 3"/>
          <p:cNvSpPr>
            <a:spLocks noGrp="1"/>
          </p:cNvSpPr>
          <p:nvPr>
            <p:ph type="sldNum" sz="quarter" idx="5"/>
          </p:nvPr>
        </p:nvSpPr>
        <p:spPr/>
        <p:txBody>
          <a:bodyPr/>
          <a:lstStyle/>
          <a:p>
            <a:fld id="{7BBE2F18-2D9A-40D3-8ED1-997FC0EBAA46}" type="slidenum">
              <a:rPr lang="en-US" smtClean="0"/>
              <a:t>13</a:t>
            </a:fld>
            <a:endParaRPr lang="en-US"/>
          </a:p>
        </p:txBody>
      </p:sp>
    </p:spTree>
    <p:extLst>
      <p:ext uri="{BB962C8B-B14F-4D97-AF65-F5344CB8AC3E}">
        <p14:creationId xmlns:p14="http://schemas.microsoft.com/office/powerpoint/2010/main" val="371636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BE2F18-2D9A-40D3-8ED1-997FC0EBAA46}" type="slidenum">
              <a:rPr lang="en-US" smtClean="0"/>
              <a:t>14</a:t>
            </a:fld>
            <a:endParaRPr lang="en-US"/>
          </a:p>
        </p:txBody>
      </p:sp>
    </p:spTree>
    <p:extLst>
      <p:ext uri="{BB962C8B-B14F-4D97-AF65-F5344CB8AC3E}">
        <p14:creationId xmlns:p14="http://schemas.microsoft.com/office/powerpoint/2010/main" val="2389332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376D-7696-481A-9C55-FAD4B6D91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8662D9-F76F-4630-9315-B894EFA5D1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6D3AC4-2915-4479-84C7-470197BD01F7}"/>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5" name="Footer Placeholder 4">
            <a:extLst>
              <a:ext uri="{FF2B5EF4-FFF2-40B4-BE49-F238E27FC236}">
                <a16:creationId xmlns:a16="http://schemas.microsoft.com/office/drawing/2014/main" id="{0554B613-B4C1-4987-994F-07E356484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DBBEC-49D1-4DCC-87E4-89B6B8161F03}"/>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298199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80BF-ED3C-49BD-A868-BA36D11F2F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39DBAC-0B3E-4A98-8D49-5B0CC8A1B3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1237A-1C21-4C95-9C25-855758891319}"/>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5" name="Footer Placeholder 4">
            <a:extLst>
              <a:ext uri="{FF2B5EF4-FFF2-40B4-BE49-F238E27FC236}">
                <a16:creationId xmlns:a16="http://schemas.microsoft.com/office/drawing/2014/main" id="{C805A810-89EC-487C-B774-2ED1B63C8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36A64-DD0E-49D4-8364-17D61A04FD03}"/>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4172867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553450-A043-4606-AF6F-9FE079D101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D1E8D6-172B-4B9B-85ED-A11E53AC6C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8128F-9B95-45D4-A7BE-0C755F47D8C5}"/>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5" name="Footer Placeholder 4">
            <a:extLst>
              <a:ext uri="{FF2B5EF4-FFF2-40B4-BE49-F238E27FC236}">
                <a16:creationId xmlns:a16="http://schemas.microsoft.com/office/drawing/2014/main" id="{43CB04E7-9DB2-4C1E-8704-203D9C59BF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74E34-B77C-44F0-9FCC-173457BC3EC7}"/>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2520839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69B2-3642-47E2-B224-89837D79F3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4147A8-E704-447C-833A-1604C79983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E564B-3614-4EDD-92D5-46AB17CDEE3E}"/>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5" name="Footer Placeholder 4">
            <a:extLst>
              <a:ext uri="{FF2B5EF4-FFF2-40B4-BE49-F238E27FC236}">
                <a16:creationId xmlns:a16="http://schemas.microsoft.com/office/drawing/2014/main" id="{9BBF544E-1EF0-4855-9D4F-8DB751E5FA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E702D-B432-42A6-B716-E418585F8B39}"/>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368509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5708-4976-4CCB-BB24-FB155C392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F368BE-D19A-4359-A170-1FED38A6FE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D1904B-69A7-486A-A798-648DFF431E96}"/>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5" name="Footer Placeholder 4">
            <a:extLst>
              <a:ext uri="{FF2B5EF4-FFF2-40B4-BE49-F238E27FC236}">
                <a16:creationId xmlns:a16="http://schemas.microsoft.com/office/drawing/2014/main" id="{47691FDB-6ECF-4370-9982-5E565F0B4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296E6-D865-4948-9801-12E9A019AECA}"/>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1107703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1DC2-C0E3-4CF9-BFE6-CBBB9D110C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34BFE-A139-463F-B07B-977B3643EB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73AA36-11A3-448E-A889-BACDB67259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0932E7-CD95-4F39-ABB7-4FD427A772C4}"/>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6" name="Footer Placeholder 5">
            <a:extLst>
              <a:ext uri="{FF2B5EF4-FFF2-40B4-BE49-F238E27FC236}">
                <a16:creationId xmlns:a16="http://schemas.microsoft.com/office/drawing/2014/main" id="{A8246430-65BE-4486-BB13-A0F99B6BB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BBD88F-E14C-429E-8D6C-AD8902F9D69C}"/>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115809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DC3A-62BC-48A5-9B02-88221DAD96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B68D40-68ED-45F3-973F-23EC869242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ED703B-652E-4852-8E41-6146B61095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1456D-BF97-414C-8A1F-CF14837BCF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CE7E54-0746-4E41-BEC4-56C2A5486D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05C722-2BE6-4CE8-B4A5-A6FBF6A79FEE}"/>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8" name="Footer Placeholder 7">
            <a:extLst>
              <a:ext uri="{FF2B5EF4-FFF2-40B4-BE49-F238E27FC236}">
                <a16:creationId xmlns:a16="http://schemas.microsoft.com/office/drawing/2014/main" id="{6116D1FA-C972-4C66-A888-71ECAE44E9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AB5AAB-E87E-48FD-93F0-DB82F3A5398D}"/>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2126569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7414-3D09-4538-92FB-E82B6956FB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F9B87-5F3E-46F7-BBD5-1590D5484EE1}"/>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4" name="Footer Placeholder 3">
            <a:extLst>
              <a:ext uri="{FF2B5EF4-FFF2-40B4-BE49-F238E27FC236}">
                <a16:creationId xmlns:a16="http://schemas.microsoft.com/office/drawing/2014/main" id="{1B8FDD52-0706-43E5-BE86-DCEEABA43B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294070-C345-4158-B63F-DFF7416F1C15}"/>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421454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45549F-AE94-449B-B7D1-7336A6668165}"/>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3" name="Footer Placeholder 2">
            <a:extLst>
              <a:ext uri="{FF2B5EF4-FFF2-40B4-BE49-F238E27FC236}">
                <a16:creationId xmlns:a16="http://schemas.microsoft.com/office/drawing/2014/main" id="{903E91E0-C356-4A0E-93DE-F9755949F5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BF6258-C696-48C8-AEBF-FC18F4E00F7A}"/>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145734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6926-12CF-4252-872B-C1CBD942A9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EBB02F-DD5D-4F0A-A182-788862E4F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89D93D-2367-4413-A1B3-0A1F1392B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15DCFD-EA43-4FE9-A150-CD0D635AED5D}"/>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6" name="Footer Placeholder 5">
            <a:extLst>
              <a:ext uri="{FF2B5EF4-FFF2-40B4-BE49-F238E27FC236}">
                <a16:creationId xmlns:a16="http://schemas.microsoft.com/office/drawing/2014/main" id="{97E70D0C-9334-421F-96B4-9A3195D9E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791C7C-F27E-4378-BDAB-0C174309F775}"/>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2962514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FBF8-21D2-48F0-B9FE-A5259D5C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4F2CA1-8A38-44EC-89D5-99EAC4579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10FB-D1CA-4338-A199-571F024964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5B64CD-361A-4F4C-9AEC-09A11E65C910}"/>
              </a:ext>
            </a:extLst>
          </p:cNvPr>
          <p:cNvSpPr>
            <a:spLocks noGrp="1"/>
          </p:cNvSpPr>
          <p:nvPr>
            <p:ph type="dt" sz="half" idx="10"/>
          </p:nvPr>
        </p:nvSpPr>
        <p:spPr/>
        <p:txBody>
          <a:bodyPr/>
          <a:lstStyle/>
          <a:p>
            <a:fld id="{97D523E7-7C1E-4A0E-8B4D-C8ABD99D1F6F}" type="datetimeFigureOut">
              <a:rPr lang="en-US" smtClean="0"/>
              <a:t>4/29/2021</a:t>
            </a:fld>
            <a:endParaRPr lang="en-US"/>
          </a:p>
        </p:txBody>
      </p:sp>
      <p:sp>
        <p:nvSpPr>
          <p:cNvPr id="6" name="Footer Placeholder 5">
            <a:extLst>
              <a:ext uri="{FF2B5EF4-FFF2-40B4-BE49-F238E27FC236}">
                <a16:creationId xmlns:a16="http://schemas.microsoft.com/office/drawing/2014/main" id="{4FA80D37-F040-4222-B06D-A702646D9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CBDFC-13AA-4DFD-84F8-7513B2851DBE}"/>
              </a:ext>
            </a:extLst>
          </p:cNvPr>
          <p:cNvSpPr>
            <a:spLocks noGrp="1"/>
          </p:cNvSpPr>
          <p:nvPr>
            <p:ph type="sldNum" sz="quarter" idx="12"/>
          </p:nvPr>
        </p:nvSpPr>
        <p:spPr/>
        <p:txBody>
          <a:bodyPr/>
          <a:lstStyle/>
          <a:p>
            <a:fld id="{2F77F5BF-1E14-406D-B3C6-A62BAD584E4A}" type="slidenum">
              <a:rPr lang="en-US" smtClean="0"/>
              <a:t>‹#›</a:t>
            </a:fld>
            <a:endParaRPr lang="en-US"/>
          </a:p>
        </p:txBody>
      </p:sp>
    </p:spTree>
    <p:extLst>
      <p:ext uri="{BB962C8B-B14F-4D97-AF65-F5344CB8AC3E}">
        <p14:creationId xmlns:p14="http://schemas.microsoft.com/office/powerpoint/2010/main" val="1079643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7FE18C-6B72-4800-A6CF-BFA33DD2AE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470BFC-2B44-4662-B29F-AEF9E76E29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07EED-C968-4C7A-835C-A8E308DF12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D523E7-7C1E-4A0E-8B4D-C8ABD99D1F6F}" type="datetimeFigureOut">
              <a:rPr lang="en-US" smtClean="0"/>
              <a:t>4/29/2021</a:t>
            </a:fld>
            <a:endParaRPr lang="en-US"/>
          </a:p>
        </p:txBody>
      </p:sp>
      <p:sp>
        <p:nvSpPr>
          <p:cNvPr id="5" name="Footer Placeholder 4">
            <a:extLst>
              <a:ext uri="{FF2B5EF4-FFF2-40B4-BE49-F238E27FC236}">
                <a16:creationId xmlns:a16="http://schemas.microsoft.com/office/drawing/2014/main" id="{A4BF5936-A1DB-4F1B-A61F-36643D26B1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BF2A3C-7E37-460B-BC1A-78CCC74DAA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7F5BF-1E14-406D-B3C6-A62BAD584E4A}" type="slidenum">
              <a:rPr lang="en-US" smtClean="0"/>
              <a:t>‹#›</a:t>
            </a:fld>
            <a:endParaRPr lang="en-US"/>
          </a:p>
        </p:txBody>
      </p:sp>
    </p:spTree>
    <p:extLst>
      <p:ext uri="{BB962C8B-B14F-4D97-AF65-F5344CB8AC3E}">
        <p14:creationId xmlns:p14="http://schemas.microsoft.com/office/powerpoint/2010/main" val="494832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png"/><Relationship Id="rId7" Type="http://schemas.openxmlformats.org/officeDocument/2006/relationships/slide" Target="slide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slide" Target="slide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projects.invisionapp.com/share/XP10NDSPGFC5#/screens/450010299_Our_Story" TargetMode="Externa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hyperlink" Target="https://projects.invisionapp.com/share/XP10NDSPGFC5#/screens/450010299_Our_Stor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4FAC-D208-446C-B0E6-52F4A7EF8B97}"/>
              </a:ext>
            </a:extLst>
          </p:cNvPr>
          <p:cNvSpPr>
            <a:spLocks noGrp="1"/>
          </p:cNvSpPr>
          <p:nvPr>
            <p:ph type="ctrTitle"/>
          </p:nvPr>
        </p:nvSpPr>
        <p:spPr>
          <a:xfrm>
            <a:off x="2824963" y="0"/>
            <a:ext cx="9552495" cy="6858000"/>
          </a:xfrm>
          <a:solidFill>
            <a:srgbClr val="40525E"/>
          </a:solidFill>
        </p:spPr>
        <p:txBody>
          <a:bodyPr anchor="b">
            <a:normAutofit/>
          </a:bodyPr>
          <a:lstStyle/>
          <a:p>
            <a:pPr algn="l"/>
            <a:endParaRPr lang="en-US" sz="1500" dirty="0">
              <a:solidFill>
                <a:schemeClr val="bg1"/>
              </a:solidFill>
              <a:latin typeface="Abadi" panose="020B0604020104020204" pitchFamily="34" charset="0"/>
            </a:endParaRPr>
          </a:p>
          <a:p>
            <a:pPr algn="l"/>
            <a:endParaRPr lang="en-US" sz="1500" dirty="0">
              <a:solidFill>
                <a:schemeClr val="bg1"/>
              </a:solidFill>
              <a:latin typeface="Abadi" panose="020B0604020104020204" pitchFamily="34" charset="0"/>
            </a:endParaRPr>
          </a:p>
        </p:txBody>
      </p:sp>
      <p:sp>
        <p:nvSpPr>
          <p:cNvPr id="3" name="Subtitle 2">
            <a:extLst>
              <a:ext uri="{FF2B5EF4-FFF2-40B4-BE49-F238E27FC236}">
                <a16:creationId xmlns:a16="http://schemas.microsoft.com/office/drawing/2014/main" id="{65E6664F-AEBF-4B55-82ED-B0AF4D5F748E}"/>
              </a:ext>
            </a:extLst>
          </p:cNvPr>
          <p:cNvSpPr>
            <a:spLocks noGrp="1"/>
          </p:cNvSpPr>
          <p:nvPr>
            <p:ph type="subTitle" idx="1"/>
          </p:nvPr>
        </p:nvSpPr>
        <p:spPr>
          <a:xfrm>
            <a:off x="6340209" y="3555783"/>
            <a:ext cx="3139126" cy="482228"/>
          </a:xfrm>
          <a:solidFill>
            <a:srgbClr val="40525E"/>
          </a:solidFill>
        </p:spPr>
        <p:txBody>
          <a:bodyPr anchor="t">
            <a:normAutofit/>
          </a:bodyPr>
          <a:lstStyle/>
          <a:p>
            <a:pPr>
              <a:lnSpc>
                <a:spcPct val="100000"/>
              </a:lnSpc>
              <a:spcBef>
                <a:spcPts val="0"/>
              </a:spcBef>
            </a:pPr>
            <a:r>
              <a:rPr lang="en-US" sz="2000" dirty="0">
                <a:solidFill>
                  <a:schemeClr val="bg1"/>
                </a:solidFill>
                <a:latin typeface="Abadi" panose="020B0604020104020204" pitchFamily="34" charset="0"/>
              </a:rPr>
              <a:t>May 10, 2021</a:t>
            </a:r>
          </a:p>
        </p:txBody>
      </p:sp>
      <p:pic>
        <p:nvPicPr>
          <p:cNvPr id="8" name="Picture 7">
            <a:extLst>
              <a:ext uri="{FF2B5EF4-FFF2-40B4-BE49-F238E27FC236}">
                <a16:creationId xmlns:a16="http://schemas.microsoft.com/office/drawing/2014/main" id="{DB5AA708-5215-42EB-BC69-686DAC0237D0}"/>
              </a:ext>
            </a:extLst>
          </p:cNvPr>
          <p:cNvPicPr>
            <a:picLocks noChangeAspect="1"/>
          </p:cNvPicPr>
          <p:nvPr/>
        </p:nvPicPr>
        <p:blipFill>
          <a:blip r:embed="rId2"/>
          <a:stretch>
            <a:fillRect/>
          </a:stretch>
        </p:blipFill>
        <p:spPr>
          <a:xfrm>
            <a:off x="490256" y="1946439"/>
            <a:ext cx="3516372" cy="1609344"/>
          </a:xfrm>
          <a:prstGeom prst="rect">
            <a:avLst/>
          </a:prstGeom>
        </p:spPr>
      </p:pic>
      <p:sp>
        <p:nvSpPr>
          <p:cNvPr id="10" name="TextBox 9">
            <a:extLst>
              <a:ext uri="{FF2B5EF4-FFF2-40B4-BE49-F238E27FC236}">
                <a16:creationId xmlns:a16="http://schemas.microsoft.com/office/drawing/2014/main" id="{B9252FA1-C636-42D8-AE57-957B4325F298}"/>
              </a:ext>
            </a:extLst>
          </p:cNvPr>
          <p:cNvSpPr txBox="1"/>
          <p:nvPr/>
        </p:nvSpPr>
        <p:spPr>
          <a:xfrm>
            <a:off x="4860241" y="2366390"/>
            <a:ext cx="6099062" cy="769441"/>
          </a:xfrm>
          <a:prstGeom prst="rect">
            <a:avLst/>
          </a:prstGeom>
          <a:noFill/>
        </p:spPr>
        <p:txBody>
          <a:bodyPr wrap="square" rtlCol="0">
            <a:spAutoFit/>
          </a:bodyPr>
          <a:lstStyle/>
          <a:p>
            <a:pPr algn="ctr"/>
            <a:r>
              <a:rPr lang="en-US" sz="4400" dirty="0">
                <a:solidFill>
                  <a:schemeClr val="bg1"/>
                </a:solidFill>
                <a:latin typeface="Abadi" panose="020B0604020104020204" pitchFamily="34" charset="0"/>
              </a:rPr>
              <a:t>CFBH Progress Report</a:t>
            </a:r>
            <a:endParaRPr lang="en-US" sz="4400" dirty="0">
              <a:latin typeface="Abadi" panose="020B0604020104020204" pitchFamily="34" charset="0"/>
            </a:endParaRPr>
          </a:p>
        </p:txBody>
      </p:sp>
    </p:spTree>
    <p:extLst>
      <p:ext uri="{BB962C8B-B14F-4D97-AF65-F5344CB8AC3E}">
        <p14:creationId xmlns:p14="http://schemas.microsoft.com/office/powerpoint/2010/main" val="628040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9">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4506912"/>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44382D-4E8D-C047-B69C-FD96093EEDB9}"/>
              </a:ext>
            </a:extLst>
          </p:cNvPr>
          <p:cNvSpPr>
            <a:spLocks noGrp="1"/>
          </p:cNvSpPr>
          <p:nvPr>
            <p:ph type="title"/>
          </p:nvPr>
        </p:nvSpPr>
        <p:spPr>
          <a:xfrm>
            <a:off x="838200" y="4745830"/>
            <a:ext cx="10515600" cy="1325563"/>
          </a:xfrm>
        </p:spPr>
        <p:txBody>
          <a:bodyPr>
            <a:normAutofit/>
          </a:bodyPr>
          <a:lstStyle/>
          <a:p>
            <a:pPr algn="ctr"/>
            <a:r>
              <a:rPr lang="en-US" sz="4600" dirty="0">
                <a:solidFill>
                  <a:srgbClr val="FFFFFF"/>
                </a:solidFill>
                <a:latin typeface="Abadi Extra Light" panose="020B0204020104020204" pitchFamily="34" charset="0"/>
              </a:rPr>
              <a:t>               Program Progress</a:t>
            </a:r>
          </a:p>
        </p:txBody>
      </p:sp>
      <p:graphicFrame>
        <p:nvGraphicFramePr>
          <p:cNvPr id="40" name="Content Placeholder 2">
            <a:extLst>
              <a:ext uri="{FF2B5EF4-FFF2-40B4-BE49-F238E27FC236}">
                <a16:creationId xmlns:a16="http://schemas.microsoft.com/office/drawing/2014/main" id="{DBFBC0EF-BD70-4A36-A1CA-49F84A768438}"/>
              </a:ext>
            </a:extLst>
          </p:cNvPr>
          <p:cNvGraphicFramePr/>
          <p:nvPr>
            <p:extLst>
              <p:ext uri="{D42A27DB-BD31-4B8C-83A1-F6EECF244321}">
                <p14:modId xmlns:p14="http://schemas.microsoft.com/office/powerpoint/2010/main" val="1700193591"/>
              </p:ext>
            </p:extLst>
          </p:nvPr>
        </p:nvGraphicFramePr>
        <p:xfrm>
          <a:off x="838200" y="471488"/>
          <a:ext cx="10515600" cy="3796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descr="Badge Tick with solid fill">
            <a:extLst>
              <a:ext uri="{FF2B5EF4-FFF2-40B4-BE49-F238E27FC236}">
                <a16:creationId xmlns:a16="http://schemas.microsoft.com/office/drawing/2014/main" id="{97C525A5-8D95-427D-A2E1-A7F78BFAF4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10686" y="1648613"/>
            <a:ext cx="457200" cy="457200"/>
          </a:xfrm>
          <a:prstGeom prst="rect">
            <a:avLst/>
          </a:prstGeom>
        </p:spPr>
      </p:pic>
      <p:pic>
        <p:nvPicPr>
          <p:cNvPr id="38" name="Graphic 37" descr="Badge Tick with solid fill">
            <a:extLst>
              <a:ext uri="{FF2B5EF4-FFF2-40B4-BE49-F238E27FC236}">
                <a16:creationId xmlns:a16="http://schemas.microsoft.com/office/drawing/2014/main" id="{B342187B-7DF6-46AE-AA27-0F94C2F007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2936" y="2620163"/>
            <a:ext cx="457200" cy="457200"/>
          </a:xfrm>
          <a:prstGeom prst="rect">
            <a:avLst/>
          </a:prstGeom>
        </p:spPr>
      </p:pic>
      <p:pic>
        <p:nvPicPr>
          <p:cNvPr id="41" name="Graphic 40" descr="Badge Tick with solid fill">
            <a:extLst>
              <a:ext uri="{FF2B5EF4-FFF2-40B4-BE49-F238E27FC236}">
                <a16:creationId xmlns:a16="http://schemas.microsoft.com/office/drawing/2014/main" id="{47EB6972-6BE6-4999-B51B-864B2A5F7C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88836" y="1648613"/>
            <a:ext cx="457200" cy="457200"/>
          </a:xfrm>
          <a:prstGeom prst="rect">
            <a:avLst/>
          </a:prstGeom>
        </p:spPr>
      </p:pic>
      <p:pic>
        <p:nvPicPr>
          <p:cNvPr id="42" name="Graphic 41" descr="Badge Tick with solid fill">
            <a:extLst>
              <a:ext uri="{FF2B5EF4-FFF2-40B4-BE49-F238E27FC236}">
                <a16:creationId xmlns:a16="http://schemas.microsoft.com/office/drawing/2014/main" id="{85B2CF8D-2545-4705-B859-CE71A53FA9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2836" y="2620163"/>
            <a:ext cx="457200" cy="457200"/>
          </a:xfrm>
          <a:prstGeom prst="rect">
            <a:avLst/>
          </a:prstGeom>
        </p:spPr>
      </p:pic>
      <p:pic>
        <p:nvPicPr>
          <p:cNvPr id="43" name="Graphic 42" descr="Badge Tick with solid fill">
            <a:extLst>
              <a:ext uri="{FF2B5EF4-FFF2-40B4-BE49-F238E27FC236}">
                <a16:creationId xmlns:a16="http://schemas.microsoft.com/office/drawing/2014/main" id="{5F1B5033-4318-4E44-B220-EC28032818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89972" y="1648613"/>
            <a:ext cx="457200" cy="457200"/>
          </a:xfrm>
          <a:prstGeom prst="rect">
            <a:avLst/>
          </a:prstGeom>
        </p:spPr>
      </p:pic>
      <p:pic>
        <p:nvPicPr>
          <p:cNvPr id="44" name="Graphic 43" descr="Badge Tick with solid fill">
            <a:extLst>
              <a:ext uri="{FF2B5EF4-FFF2-40B4-BE49-F238E27FC236}">
                <a16:creationId xmlns:a16="http://schemas.microsoft.com/office/drawing/2014/main" id="{7B58908B-4C3A-452C-B4DB-C6C32C9522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22736" y="2620163"/>
            <a:ext cx="457200" cy="457200"/>
          </a:xfrm>
          <a:prstGeom prst="rect">
            <a:avLst/>
          </a:prstGeom>
        </p:spPr>
      </p:pic>
      <p:cxnSp>
        <p:nvCxnSpPr>
          <p:cNvPr id="5" name="Straight Arrow Connector 4">
            <a:extLst>
              <a:ext uri="{FF2B5EF4-FFF2-40B4-BE49-F238E27FC236}">
                <a16:creationId xmlns:a16="http://schemas.microsoft.com/office/drawing/2014/main" id="{97328DC6-7D16-4266-80D2-FB1CBE1165C1}"/>
              </a:ext>
            </a:extLst>
          </p:cNvPr>
          <p:cNvCxnSpPr>
            <a:cxnSpLocks/>
          </p:cNvCxnSpPr>
          <p:nvPr/>
        </p:nvCxnSpPr>
        <p:spPr>
          <a:xfrm>
            <a:off x="-114300" y="2374900"/>
            <a:ext cx="12458700" cy="0"/>
          </a:xfrm>
          <a:prstGeom prst="straightConnector1">
            <a:avLst/>
          </a:prstGeom>
          <a:ln w="28575">
            <a:headEnd type="ova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03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0-#ppt_w/2"/>
                                          </p:val>
                                        </p:tav>
                                        <p:tav tm="100000">
                                          <p:val>
                                            <p:strVal val="#ppt_x"/>
                                          </p:val>
                                        </p:tav>
                                      </p:tavLst>
                                    </p:anim>
                                    <p:anim calcmode="lin" valueType="num">
                                      <p:cBhvr additive="base">
                                        <p:cTn id="8" dur="5000" fill="hold"/>
                                        <p:tgtEl>
                                          <p:spTgt spid="5"/>
                                        </p:tgtEl>
                                        <p:attrNameLst>
                                          <p:attrName>ppt_y</p:attrName>
                                        </p:attrNameLst>
                                      </p:cBhvr>
                                      <p:tavLst>
                                        <p:tav tm="0">
                                          <p:val>
                                            <p:strVal val="#ppt_y"/>
                                          </p:val>
                                        </p:tav>
                                        <p:tav tm="100000">
                                          <p:val>
                                            <p:strVal val="#ppt_y"/>
                                          </p:val>
                                        </p:tav>
                                      </p:tavLst>
                                    </p:anim>
                                  </p:childTnLst>
                                </p:cTn>
                              </p:par>
                              <p:par>
                                <p:cTn id="9" presetID="31" presetClass="entr" presetSubtype="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90"/>
                                          </p:val>
                                        </p:tav>
                                        <p:tav tm="100000">
                                          <p:val>
                                            <p:fltVal val="0"/>
                                          </p:val>
                                        </p:tav>
                                      </p:tavLst>
                                    </p:anim>
                                    <p:animEffect transition="in" filter="fade">
                                      <p:cBhvr>
                                        <p:cTn id="14" dur="500"/>
                                        <p:tgtEl>
                                          <p:spTgt spid="4"/>
                                        </p:tgtEl>
                                      </p:cBhvr>
                                    </p:animEffect>
                                  </p:childTnLst>
                                </p:cTn>
                              </p:par>
                              <p:par>
                                <p:cTn id="15" presetID="31" presetClass="entr" presetSubtype="0" fill="hold" nodeType="withEffect">
                                  <p:stCondLst>
                                    <p:cond delay="110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 calcmode="lin" valueType="num">
                                      <p:cBhvr>
                                        <p:cTn id="19" dur="500" fill="hold"/>
                                        <p:tgtEl>
                                          <p:spTgt spid="38"/>
                                        </p:tgtEl>
                                        <p:attrNameLst>
                                          <p:attrName>style.rotation</p:attrName>
                                        </p:attrNameLst>
                                      </p:cBhvr>
                                      <p:tavLst>
                                        <p:tav tm="0">
                                          <p:val>
                                            <p:fltVal val="90"/>
                                          </p:val>
                                        </p:tav>
                                        <p:tav tm="100000">
                                          <p:val>
                                            <p:fltVal val="0"/>
                                          </p:val>
                                        </p:tav>
                                      </p:tavLst>
                                    </p:anim>
                                    <p:animEffect transition="in" filter="fade">
                                      <p:cBhvr>
                                        <p:cTn id="20" dur="500"/>
                                        <p:tgtEl>
                                          <p:spTgt spid="38"/>
                                        </p:tgtEl>
                                      </p:cBhvr>
                                    </p:animEffect>
                                  </p:childTnLst>
                                </p:cTn>
                              </p:par>
                              <p:par>
                                <p:cTn id="21" presetID="31" presetClass="entr" presetSubtype="0" fill="hold" nodeType="withEffect">
                                  <p:stCondLst>
                                    <p:cond delay="170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 calcmode="lin" valueType="num">
                                      <p:cBhvr>
                                        <p:cTn id="25" dur="500" fill="hold"/>
                                        <p:tgtEl>
                                          <p:spTgt spid="41"/>
                                        </p:tgtEl>
                                        <p:attrNameLst>
                                          <p:attrName>style.rotation</p:attrName>
                                        </p:attrNameLst>
                                      </p:cBhvr>
                                      <p:tavLst>
                                        <p:tav tm="0">
                                          <p:val>
                                            <p:fltVal val="90"/>
                                          </p:val>
                                        </p:tav>
                                        <p:tav tm="100000">
                                          <p:val>
                                            <p:fltVal val="0"/>
                                          </p:val>
                                        </p:tav>
                                      </p:tavLst>
                                    </p:anim>
                                    <p:animEffect transition="in" filter="fade">
                                      <p:cBhvr>
                                        <p:cTn id="26" dur="500"/>
                                        <p:tgtEl>
                                          <p:spTgt spid="41"/>
                                        </p:tgtEl>
                                      </p:cBhvr>
                                    </p:animEffect>
                                  </p:childTnLst>
                                </p:cTn>
                              </p:par>
                              <p:par>
                                <p:cTn id="27" presetID="31" presetClass="entr" presetSubtype="0" fill="hold" nodeType="withEffect">
                                  <p:stCondLst>
                                    <p:cond delay="230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 calcmode="lin" valueType="num">
                                      <p:cBhvr>
                                        <p:cTn id="31" dur="500" fill="hold"/>
                                        <p:tgtEl>
                                          <p:spTgt spid="42"/>
                                        </p:tgtEl>
                                        <p:attrNameLst>
                                          <p:attrName>style.rotation</p:attrName>
                                        </p:attrNameLst>
                                      </p:cBhvr>
                                      <p:tavLst>
                                        <p:tav tm="0">
                                          <p:val>
                                            <p:fltVal val="90"/>
                                          </p:val>
                                        </p:tav>
                                        <p:tav tm="100000">
                                          <p:val>
                                            <p:fltVal val="0"/>
                                          </p:val>
                                        </p:tav>
                                      </p:tavLst>
                                    </p:anim>
                                    <p:animEffect transition="in" filter="fade">
                                      <p:cBhvr>
                                        <p:cTn id="32" dur="500"/>
                                        <p:tgtEl>
                                          <p:spTgt spid="42"/>
                                        </p:tgtEl>
                                      </p:cBhvr>
                                    </p:animEffect>
                                  </p:childTnLst>
                                </p:cTn>
                              </p:par>
                              <p:par>
                                <p:cTn id="33" presetID="31" presetClass="entr" presetSubtype="0" fill="hold" nodeType="withEffect">
                                  <p:stCondLst>
                                    <p:cond delay="290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 calcmode="lin" valueType="num">
                                      <p:cBhvr>
                                        <p:cTn id="37" dur="500" fill="hold"/>
                                        <p:tgtEl>
                                          <p:spTgt spid="43"/>
                                        </p:tgtEl>
                                        <p:attrNameLst>
                                          <p:attrName>style.rotation</p:attrName>
                                        </p:attrNameLst>
                                      </p:cBhvr>
                                      <p:tavLst>
                                        <p:tav tm="0">
                                          <p:val>
                                            <p:fltVal val="90"/>
                                          </p:val>
                                        </p:tav>
                                        <p:tav tm="100000">
                                          <p:val>
                                            <p:fltVal val="0"/>
                                          </p:val>
                                        </p:tav>
                                      </p:tavLst>
                                    </p:anim>
                                    <p:animEffect transition="in" filter="fade">
                                      <p:cBhvr>
                                        <p:cTn id="38" dur="500"/>
                                        <p:tgtEl>
                                          <p:spTgt spid="43"/>
                                        </p:tgtEl>
                                      </p:cBhvr>
                                    </p:animEffect>
                                  </p:childTnLst>
                                </p:cTn>
                              </p:par>
                              <p:par>
                                <p:cTn id="39" presetID="31" presetClass="entr" presetSubtype="0" fill="hold" nodeType="withEffect">
                                  <p:stCondLst>
                                    <p:cond delay="350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90"/>
                                          </p:val>
                                        </p:tav>
                                        <p:tav tm="100000">
                                          <p:val>
                                            <p:fltVal val="0"/>
                                          </p:val>
                                        </p:tav>
                                      </p:tavLst>
                                    </p:anim>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9">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4506912"/>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44382D-4E8D-C047-B69C-FD96093EEDB9}"/>
              </a:ext>
            </a:extLst>
          </p:cNvPr>
          <p:cNvSpPr>
            <a:spLocks noGrp="1"/>
          </p:cNvSpPr>
          <p:nvPr>
            <p:ph type="title"/>
          </p:nvPr>
        </p:nvSpPr>
        <p:spPr>
          <a:xfrm>
            <a:off x="838200" y="4745830"/>
            <a:ext cx="10515600" cy="1325563"/>
          </a:xfrm>
        </p:spPr>
        <p:txBody>
          <a:bodyPr>
            <a:normAutofit/>
          </a:bodyPr>
          <a:lstStyle/>
          <a:p>
            <a:pPr algn="ctr"/>
            <a:r>
              <a:rPr lang="en-US" sz="4600" dirty="0">
                <a:solidFill>
                  <a:srgbClr val="FFFFFF"/>
                </a:solidFill>
                <a:latin typeface="Abadi Extra Light" panose="020B0204020104020204" pitchFamily="34" charset="0"/>
              </a:rPr>
              <a:t>               Program Plans</a:t>
            </a:r>
          </a:p>
        </p:txBody>
      </p:sp>
      <p:graphicFrame>
        <p:nvGraphicFramePr>
          <p:cNvPr id="40" name="Content Placeholder 2">
            <a:extLst>
              <a:ext uri="{FF2B5EF4-FFF2-40B4-BE49-F238E27FC236}">
                <a16:creationId xmlns:a16="http://schemas.microsoft.com/office/drawing/2014/main" id="{DBFBC0EF-BD70-4A36-A1CA-49F84A768438}"/>
              </a:ext>
            </a:extLst>
          </p:cNvPr>
          <p:cNvGraphicFramePr/>
          <p:nvPr>
            <p:extLst>
              <p:ext uri="{D42A27DB-BD31-4B8C-83A1-F6EECF244321}">
                <p14:modId xmlns:p14="http://schemas.microsoft.com/office/powerpoint/2010/main" val="3304643131"/>
              </p:ext>
            </p:extLst>
          </p:nvPr>
        </p:nvGraphicFramePr>
        <p:xfrm>
          <a:off x="838200" y="471488"/>
          <a:ext cx="10515600" cy="3796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794500D-F447-402B-AE23-6F9ECD157B72}"/>
              </a:ext>
            </a:extLst>
          </p:cNvPr>
          <p:cNvSpPr txBox="1"/>
          <p:nvPr/>
        </p:nvSpPr>
        <p:spPr>
          <a:xfrm>
            <a:off x="4762500" y="1735626"/>
            <a:ext cx="914400" cy="276999"/>
          </a:xfrm>
          <a:prstGeom prst="rect">
            <a:avLst/>
          </a:prstGeom>
          <a:solidFill>
            <a:srgbClr val="F3F3F3"/>
          </a:solidFill>
        </p:spPr>
        <p:txBody>
          <a:bodyPr wrap="square" rtlCol="0">
            <a:noAutofit/>
          </a:bodyPr>
          <a:lstStyle/>
          <a:p>
            <a:pPr algn="r"/>
            <a:endParaRPr lang="en-US" dirty="0">
              <a:latin typeface="Abadi Extra Light" panose="020B0204020104020204" pitchFamily="34" charset="0"/>
            </a:endParaRPr>
          </a:p>
        </p:txBody>
      </p:sp>
      <p:sp>
        <p:nvSpPr>
          <p:cNvPr id="17" name="Rectangle 16">
            <a:extLst>
              <a:ext uri="{FF2B5EF4-FFF2-40B4-BE49-F238E27FC236}">
                <a16:creationId xmlns:a16="http://schemas.microsoft.com/office/drawing/2014/main" id="{0691CA0E-45D9-412F-BAED-E36CABDCC781}"/>
              </a:ext>
            </a:extLst>
          </p:cNvPr>
          <p:cNvSpPr/>
          <p:nvPr/>
        </p:nvSpPr>
        <p:spPr>
          <a:xfrm>
            <a:off x="4762500" y="1735626"/>
            <a:ext cx="457200" cy="274320"/>
          </a:xfrm>
          <a:prstGeom prst="rect">
            <a:avLst/>
          </a:prstGeom>
          <a:solidFill>
            <a:srgbClr val="405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badi Extra Light" panose="020B0204020104020204" pitchFamily="34" charset="0"/>
              </a:rPr>
              <a:t>50%</a:t>
            </a:r>
            <a:endParaRPr lang="en-US" dirty="0">
              <a:solidFill>
                <a:schemeClr val="bg1"/>
              </a:solidFill>
              <a:latin typeface="Abadi Extra Light" panose="020B0204020104020204" pitchFamily="34" charset="0"/>
            </a:endParaRPr>
          </a:p>
        </p:txBody>
      </p:sp>
      <p:sp>
        <p:nvSpPr>
          <p:cNvPr id="18" name="TextBox 17">
            <a:extLst>
              <a:ext uri="{FF2B5EF4-FFF2-40B4-BE49-F238E27FC236}">
                <a16:creationId xmlns:a16="http://schemas.microsoft.com/office/drawing/2014/main" id="{9E45FA7A-3BD7-4B77-B700-1D92ED2C0401}"/>
              </a:ext>
            </a:extLst>
          </p:cNvPr>
          <p:cNvSpPr txBox="1"/>
          <p:nvPr/>
        </p:nvSpPr>
        <p:spPr>
          <a:xfrm>
            <a:off x="7391400" y="2719397"/>
            <a:ext cx="914400" cy="276999"/>
          </a:xfrm>
          <a:prstGeom prst="rect">
            <a:avLst/>
          </a:prstGeom>
          <a:solidFill>
            <a:srgbClr val="F3F3F3"/>
          </a:solidFill>
        </p:spPr>
        <p:txBody>
          <a:bodyPr wrap="square" rtlCol="0">
            <a:noAutofit/>
          </a:bodyPr>
          <a:lstStyle/>
          <a:p>
            <a:pPr algn="r"/>
            <a:endParaRPr lang="en-US" dirty="0">
              <a:latin typeface="Abadi Extra Light" panose="020B0204020104020204" pitchFamily="34" charset="0"/>
            </a:endParaRPr>
          </a:p>
        </p:txBody>
      </p:sp>
      <p:sp>
        <p:nvSpPr>
          <p:cNvPr id="19" name="Rectangle 18">
            <a:extLst>
              <a:ext uri="{FF2B5EF4-FFF2-40B4-BE49-F238E27FC236}">
                <a16:creationId xmlns:a16="http://schemas.microsoft.com/office/drawing/2014/main" id="{AB3C8FD4-A796-444F-ADF4-E5C93E1B7E86}"/>
              </a:ext>
            </a:extLst>
          </p:cNvPr>
          <p:cNvSpPr/>
          <p:nvPr/>
        </p:nvSpPr>
        <p:spPr>
          <a:xfrm>
            <a:off x="7391400" y="2719397"/>
            <a:ext cx="731520" cy="274320"/>
          </a:xfrm>
          <a:prstGeom prst="rect">
            <a:avLst/>
          </a:prstGeom>
          <a:solidFill>
            <a:srgbClr val="405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badi Extra Light" panose="020B0204020104020204" pitchFamily="34" charset="0"/>
              </a:rPr>
              <a:t>80%</a:t>
            </a:r>
            <a:endParaRPr lang="en-US" dirty="0">
              <a:solidFill>
                <a:schemeClr val="bg1"/>
              </a:solidFill>
              <a:latin typeface="Abadi Extra Light" panose="020B0204020104020204" pitchFamily="34" charset="0"/>
            </a:endParaRPr>
          </a:p>
        </p:txBody>
      </p:sp>
      <p:sp>
        <p:nvSpPr>
          <p:cNvPr id="20" name="TextBox 19">
            <a:extLst>
              <a:ext uri="{FF2B5EF4-FFF2-40B4-BE49-F238E27FC236}">
                <a16:creationId xmlns:a16="http://schemas.microsoft.com/office/drawing/2014/main" id="{D36D4D69-48BB-4E34-BC92-260845E1BDBE}"/>
              </a:ext>
            </a:extLst>
          </p:cNvPr>
          <p:cNvSpPr txBox="1"/>
          <p:nvPr/>
        </p:nvSpPr>
        <p:spPr>
          <a:xfrm>
            <a:off x="10026652" y="1732947"/>
            <a:ext cx="914400" cy="276999"/>
          </a:xfrm>
          <a:prstGeom prst="rect">
            <a:avLst/>
          </a:prstGeom>
          <a:solidFill>
            <a:srgbClr val="F3F3F3"/>
          </a:solidFill>
        </p:spPr>
        <p:txBody>
          <a:bodyPr wrap="square" rtlCol="0">
            <a:noAutofit/>
          </a:bodyPr>
          <a:lstStyle/>
          <a:p>
            <a:pPr algn="r"/>
            <a:endParaRPr lang="en-US" dirty="0">
              <a:latin typeface="Abadi Extra Light" panose="020B0204020104020204" pitchFamily="34" charset="0"/>
            </a:endParaRPr>
          </a:p>
        </p:txBody>
      </p:sp>
      <p:sp>
        <p:nvSpPr>
          <p:cNvPr id="21" name="Rectangle 20">
            <a:extLst>
              <a:ext uri="{FF2B5EF4-FFF2-40B4-BE49-F238E27FC236}">
                <a16:creationId xmlns:a16="http://schemas.microsoft.com/office/drawing/2014/main" id="{CE532DC3-70E5-4E14-8503-124F97895FF4}"/>
              </a:ext>
            </a:extLst>
          </p:cNvPr>
          <p:cNvSpPr/>
          <p:nvPr/>
        </p:nvSpPr>
        <p:spPr>
          <a:xfrm>
            <a:off x="10026652" y="1732947"/>
            <a:ext cx="457200" cy="274320"/>
          </a:xfrm>
          <a:prstGeom prst="rect">
            <a:avLst/>
          </a:prstGeom>
          <a:solidFill>
            <a:srgbClr val="405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badi Extra Light" panose="020B0204020104020204" pitchFamily="34" charset="0"/>
              </a:rPr>
              <a:t>50%</a:t>
            </a:r>
            <a:endParaRPr lang="en-US" dirty="0">
              <a:solidFill>
                <a:schemeClr val="bg1"/>
              </a:solidFill>
              <a:latin typeface="Abadi Extra Light" panose="020B0204020104020204" pitchFamily="34" charset="0"/>
            </a:endParaRPr>
          </a:p>
        </p:txBody>
      </p:sp>
      <p:cxnSp>
        <p:nvCxnSpPr>
          <p:cNvPr id="24" name="Straight Arrow Connector 23">
            <a:extLst>
              <a:ext uri="{FF2B5EF4-FFF2-40B4-BE49-F238E27FC236}">
                <a16:creationId xmlns:a16="http://schemas.microsoft.com/office/drawing/2014/main" id="{889C53A4-59F2-419F-AD6B-B70B43920655}"/>
              </a:ext>
            </a:extLst>
          </p:cNvPr>
          <p:cNvCxnSpPr>
            <a:cxnSpLocks/>
          </p:cNvCxnSpPr>
          <p:nvPr/>
        </p:nvCxnSpPr>
        <p:spPr>
          <a:xfrm>
            <a:off x="-114300" y="2374900"/>
            <a:ext cx="11582400" cy="0"/>
          </a:xfrm>
          <a:prstGeom prst="straightConnector1">
            <a:avLst/>
          </a:prstGeom>
          <a:ln w="28575">
            <a:headEnd type="ova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898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0" fill="hold"/>
                                        <p:tgtEl>
                                          <p:spTgt spid="24"/>
                                        </p:tgtEl>
                                        <p:attrNameLst>
                                          <p:attrName>ppt_x</p:attrName>
                                        </p:attrNameLst>
                                      </p:cBhvr>
                                      <p:tavLst>
                                        <p:tav tm="0">
                                          <p:val>
                                            <p:strVal val="0-#ppt_w/2"/>
                                          </p:val>
                                        </p:tav>
                                        <p:tav tm="100000">
                                          <p:val>
                                            <p:strVal val="#ppt_x"/>
                                          </p:val>
                                        </p:tav>
                                      </p:tavLst>
                                    </p:anim>
                                    <p:anim calcmode="lin" valueType="num">
                                      <p:cBhvr additive="base">
                                        <p:cTn id="8" dur="5000" fill="hold"/>
                                        <p:tgtEl>
                                          <p:spTgt spid="2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par>
                                <p:cTn id="12" presetID="22" presetClass="entr" presetSubtype="8" fill="hold" grpId="0" nodeType="withEffect">
                                  <p:stCondLst>
                                    <p:cond delay="150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1000"/>
                                        <p:tgtEl>
                                          <p:spTgt spid="19"/>
                                        </p:tgtEl>
                                      </p:cBhvr>
                                    </p:animEffect>
                                  </p:childTnLst>
                                </p:cTn>
                              </p:par>
                              <p:par>
                                <p:cTn id="15" presetID="22" presetClass="entr" presetSubtype="8" fill="hold" grpId="0" nodeType="withEffect">
                                  <p:stCondLst>
                                    <p:cond delay="250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A9369AF-2799-47EA-B494-754608C6EAF1}"/>
              </a:ext>
            </a:extLst>
          </p:cNvPr>
          <p:cNvSpPr>
            <a:spLocks noChangeArrowheads="1"/>
          </p:cNvSpPr>
          <p:nvPr/>
        </p:nvSpPr>
        <p:spPr bwMode="auto">
          <a:xfrm>
            <a:off x="418999" y="414377"/>
            <a:ext cx="11353800" cy="1292663"/>
          </a:xfrm>
          <a:prstGeom prst="rect">
            <a:avLst/>
          </a:prstGeom>
          <a:solidFill>
            <a:srgbClr val="4052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365760" rIns="365760" bIns="365760" numCol="1" anchor="ctr" anchorCtr="0" compatLnSpc="1">
            <a:prstTxWarp prst="textNoShape">
              <a:avLst/>
            </a:prstTxWarp>
          </a:bodyPr>
          <a:lstStyle/>
          <a:p>
            <a:r>
              <a:rPr lang="en-US" sz="4800" dirty="0">
                <a:solidFill>
                  <a:schemeClr val="bg1"/>
                </a:solidFill>
                <a:latin typeface="Abadi Extra Light" panose="020B0204020104020204" pitchFamily="34" charset="0"/>
              </a:rPr>
              <a:t>Program Plan</a:t>
            </a:r>
          </a:p>
        </p:txBody>
      </p:sp>
      <p:grpSp>
        <p:nvGrpSpPr>
          <p:cNvPr id="42" name="Group 41">
            <a:extLst>
              <a:ext uri="{FF2B5EF4-FFF2-40B4-BE49-F238E27FC236}">
                <a16:creationId xmlns:a16="http://schemas.microsoft.com/office/drawing/2014/main" id="{F27CF743-C7F9-4B0D-89D2-3958E98D8242}"/>
              </a:ext>
            </a:extLst>
          </p:cNvPr>
          <p:cNvGrpSpPr/>
          <p:nvPr/>
        </p:nvGrpSpPr>
        <p:grpSpPr>
          <a:xfrm>
            <a:off x="631375" y="2402870"/>
            <a:ext cx="10929250" cy="3807430"/>
            <a:chOff x="631375" y="2402870"/>
            <a:chExt cx="10929250" cy="3807430"/>
          </a:xfrm>
        </p:grpSpPr>
        <p:sp>
          <p:nvSpPr>
            <p:cNvPr id="7" name="TextBox 6">
              <a:extLst>
                <a:ext uri="{FF2B5EF4-FFF2-40B4-BE49-F238E27FC236}">
                  <a16:creationId xmlns:a16="http://schemas.microsoft.com/office/drawing/2014/main" id="{C78D84E0-46AB-4200-A288-952A6F5E0AF9}"/>
                </a:ext>
              </a:extLst>
            </p:cNvPr>
            <p:cNvSpPr txBox="1"/>
            <p:nvPr/>
          </p:nvSpPr>
          <p:spPr>
            <a:xfrm>
              <a:off x="5410099" y="4249511"/>
              <a:ext cx="1371600" cy="1569660"/>
            </a:xfrm>
            <a:prstGeom prst="rect">
              <a:avLst/>
            </a:prstGeom>
            <a:solidFill>
              <a:schemeClr val="bg2"/>
            </a:solidFill>
            <a:ln w="28575">
              <a:noFill/>
            </a:ln>
          </p:spPr>
          <p:txBody>
            <a:bodyPr wrap="square" rtlCol="0" anchor="ctr">
              <a:spAutoFit/>
            </a:bodyPr>
            <a:lstStyle/>
            <a:p>
              <a:pPr algn="ctr"/>
              <a:endParaRPr lang="en-US" sz="1600" dirty="0">
                <a:latin typeface="Abadi Extra Light" panose="020B0204020104020204" pitchFamily="34" charset="0"/>
              </a:endParaRPr>
            </a:p>
            <a:p>
              <a:pPr algn="ctr"/>
              <a:r>
                <a:rPr lang="en-US" sz="1600" dirty="0">
                  <a:latin typeface="Abadi Extra Light" panose="020B0204020104020204" pitchFamily="34" charset="0"/>
                </a:rPr>
                <a:t>Select/Design Wellness Program Interventions</a:t>
              </a:r>
            </a:p>
            <a:p>
              <a:pPr algn="ctr"/>
              <a:endParaRPr lang="en-US" sz="1600" dirty="0">
                <a:latin typeface="Abadi Extra Light" panose="020B0204020104020204" pitchFamily="34" charset="0"/>
              </a:endParaRPr>
            </a:p>
          </p:txBody>
        </p:sp>
        <p:sp>
          <p:nvSpPr>
            <p:cNvPr id="8" name="TextBox 7">
              <a:extLst>
                <a:ext uri="{FF2B5EF4-FFF2-40B4-BE49-F238E27FC236}">
                  <a16:creationId xmlns:a16="http://schemas.microsoft.com/office/drawing/2014/main" id="{81B2DBC1-4452-4A68-B389-219117EE38D5}"/>
                </a:ext>
              </a:extLst>
            </p:cNvPr>
            <p:cNvSpPr txBox="1"/>
            <p:nvPr/>
          </p:nvSpPr>
          <p:spPr>
            <a:xfrm>
              <a:off x="2943691" y="3440380"/>
              <a:ext cx="1828800" cy="1323439"/>
            </a:xfrm>
            <a:prstGeom prst="rect">
              <a:avLst/>
            </a:prstGeom>
            <a:solidFill>
              <a:schemeClr val="bg2"/>
            </a:solidFill>
            <a:ln w="28575">
              <a:noFill/>
            </a:ln>
          </p:spPr>
          <p:txBody>
            <a:bodyPr wrap="square" rtlCol="0" anchor="ctr">
              <a:spAutoFit/>
            </a:bodyPr>
            <a:lstStyle/>
            <a:p>
              <a:pPr algn="ctr"/>
              <a:endParaRPr lang="en-US" sz="1600" dirty="0">
                <a:latin typeface="Abadi Extra Light" panose="020B0204020104020204" pitchFamily="34" charset="0"/>
              </a:endParaRPr>
            </a:p>
            <a:p>
              <a:pPr algn="ctr"/>
              <a:r>
                <a:rPr lang="en-US" sz="1600" dirty="0">
                  <a:latin typeface="Abadi Extra Light" panose="020B0204020104020204" pitchFamily="34" charset="0"/>
                </a:rPr>
                <a:t>Develop Department Wellness Objective</a:t>
              </a:r>
            </a:p>
            <a:p>
              <a:pPr algn="ctr"/>
              <a:endParaRPr lang="en-US" sz="1600" dirty="0">
                <a:latin typeface="Abadi Extra Light" panose="020B0204020104020204" pitchFamily="34" charset="0"/>
              </a:endParaRPr>
            </a:p>
          </p:txBody>
        </p:sp>
        <p:sp>
          <p:nvSpPr>
            <p:cNvPr id="9" name="TextBox 8">
              <a:extLst>
                <a:ext uri="{FF2B5EF4-FFF2-40B4-BE49-F238E27FC236}">
                  <a16:creationId xmlns:a16="http://schemas.microsoft.com/office/drawing/2014/main" id="{86864B29-54A9-4DD9-B9FE-9B074EFD9E95}"/>
                </a:ext>
              </a:extLst>
            </p:cNvPr>
            <p:cNvSpPr txBox="1"/>
            <p:nvPr/>
          </p:nvSpPr>
          <p:spPr>
            <a:xfrm>
              <a:off x="5410099" y="2402870"/>
              <a:ext cx="1371600" cy="1569660"/>
            </a:xfrm>
            <a:prstGeom prst="rect">
              <a:avLst/>
            </a:prstGeom>
            <a:solidFill>
              <a:schemeClr val="bg2"/>
            </a:solidFill>
            <a:ln w="28575">
              <a:noFill/>
            </a:ln>
          </p:spPr>
          <p:txBody>
            <a:bodyPr wrap="square" rtlCol="0" anchor="ctr">
              <a:spAutoFit/>
            </a:bodyPr>
            <a:lstStyle/>
            <a:p>
              <a:pPr algn="ctr"/>
              <a:endParaRPr lang="en-US" sz="1600" dirty="0">
                <a:latin typeface="Abadi Extra Light" panose="020B0204020104020204" pitchFamily="34" charset="0"/>
              </a:endParaRPr>
            </a:p>
            <a:p>
              <a:pPr algn="ctr"/>
              <a:r>
                <a:rPr lang="en-US" sz="1600" dirty="0">
                  <a:latin typeface="Abadi Extra Light" panose="020B0204020104020204" pitchFamily="34" charset="0"/>
                </a:rPr>
                <a:t>Develop Wellness Program Criteria</a:t>
              </a:r>
            </a:p>
            <a:p>
              <a:pPr algn="ctr"/>
              <a:endParaRPr lang="en-US" sz="1600" dirty="0">
                <a:latin typeface="Abadi Extra Light" panose="020B0204020104020204" pitchFamily="34" charset="0"/>
              </a:endParaRPr>
            </a:p>
          </p:txBody>
        </p:sp>
        <p:sp>
          <p:nvSpPr>
            <p:cNvPr id="10" name="TextBox 9">
              <a:extLst>
                <a:ext uri="{FF2B5EF4-FFF2-40B4-BE49-F238E27FC236}">
                  <a16:creationId xmlns:a16="http://schemas.microsoft.com/office/drawing/2014/main" id="{2D2D8363-949F-4B93-B959-452A4E1FC65F}"/>
                </a:ext>
              </a:extLst>
            </p:cNvPr>
            <p:cNvSpPr txBox="1"/>
            <p:nvPr/>
          </p:nvSpPr>
          <p:spPr>
            <a:xfrm>
              <a:off x="631375" y="3317270"/>
              <a:ext cx="1828800" cy="1569660"/>
            </a:xfrm>
            <a:prstGeom prst="rect">
              <a:avLst/>
            </a:prstGeom>
            <a:solidFill>
              <a:schemeClr val="bg2"/>
            </a:solidFill>
            <a:ln w="28575">
              <a:noFill/>
            </a:ln>
          </p:spPr>
          <p:txBody>
            <a:bodyPr wrap="square" rtlCol="0" anchor="ctr">
              <a:spAutoFit/>
            </a:bodyPr>
            <a:lstStyle/>
            <a:p>
              <a:pPr algn="ctr"/>
              <a:endParaRPr lang="en-US" sz="1600" dirty="0">
                <a:latin typeface="Abadi Extra Light" panose="020B0204020104020204" pitchFamily="34" charset="0"/>
              </a:endParaRPr>
            </a:p>
            <a:p>
              <a:pPr algn="ctr"/>
              <a:r>
                <a:rPr lang="en-US" sz="1600" dirty="0">
                  <a:latin typeface="Abadi Extra Light" panose="020B0204020104020204" pitchFamily="34" charset="0"/>
                </a:rPr>
                <a:t>Conduct Department Wellness Needs Assessment</a:t>
              </a:r>
            </a:p>
            <a:p>
              <a:pPr algn="ctr"/>
              <a:endParaRPr lang="en-US" sz="1600" dirty="0">
                <a:latin typeface="Abadi Extra Light" panose="020B0204020104020204" pitchFamily="34" charset="0"/>
              </a:endParaRPr>
            </a:p>
          </p:txBody>
        </p:sp>
        <p:sp>
          <p:nvSpPr>
            <p:cNvPr id="11" name="TextBox 10">
              <a:extLst>
                <a:ext uri="{FF2B5EF4-FFF2-40B4-BE49-F238E27FC236}">
                  <a16:creationId xmlns:a16="http://schemas.microsoft.com/office/drawing/2014/main" id="{3302BF54-5863-415C-A9E1-34B5ECB6CD6A}"/>
                </a:ext>
              </a:extLst>
            </p:cNvPr>
            <p:cNvSpPr txBox="1"/>
            <p:nvPr/>
          </p:nvSpPr>
          <p:spPr>
            <a:xfrm>
              <a:off x="7421157" y="3455770"/>
              <a:ext cx="1828800" cy="1292662"/>
            </a:xfrm>
            <a:prstGeom prst="rect">
              <a:avLst/>
            </a:prstGeom>
            <a:solidFill>
              <a:schemeClr val="bg2"/>
            </a:solidFill>
            <a:ln w="28575">
              <a:noFill/>
            </a:ln>
          </p:spPr>
          <p:txBody>
            <a:bodyPr wrap="square" rtlCol="0" anchor="ctr">
              <a:spAutoFit/>
            </a:bodyPr>
            <a:lstStyle/>
            <a:p>
              <a:pPr algn="ctr"/>
              <a:endParaRPr lang="en-US" sz="1600" dirty="0">
                <a:latin typeface="Abadi Extra Light" panose="020B0204020104020204" pitchFamily="34" charset="0"/>
              </a:endParaRPr>
            </a:p>
            <a:p>
              <a:pPr algn="ctr"/>
              <a:endParaRPr lang="en-US" sz="600" dirty="0">
                <a:latin typeface="Abadi Extra Light" panose="020B0204020104020204" pitchFamily="34" charset="0"/>
              </a:endParaRPr>
            </a:p>
            <a:p>
              <a:pPr algn="ctr"/>
              <a:r>
                <a:rPr lang="en-US" sz="1600" dirty="0">
                  <a:latin typeface="Abadi Extra Light" panose="020B0204020104020204" pitchFamily="34" charset="0"/>
                </a:rPr>
                <a:t>Construct Complete </a:t>
              </a:r>
            </a:p>
            <a:p>
              <a:pPr algn="ctr"/>
              <a:r>
                <a:rPr lang="en-US" sz="1600" dirty="0">
                  <a:latin typeface="Abadi Extra Light" panose="020B0204020104020204" pitchFamily="34" charset="0"/>
                </a:rPr>
                <a:t>Wellness Program</a:t>
              </a:r>
            </a:p>
            <a:p>
              <a:pPr algn="ctr"/>
              <a:endParaRPr lang="en-US" sz="1600" dirty="0">
                <a:latin typeface="Abadi Extra Light" panose="020B0204020104020204" pitchFamily="34" charset="0"/>
              </a:endParaRPr>
            </a:p>
            <a:p>
              <a:pPr algn="ctr"/>
              <a:endParaRPr lang="en-US" sz="800" dirty="0">
                <a:latin typeface="Abadi Extra Light" panose="020B0204020104020204" pitchFamily="34" charset="0"/>
              </a:endParaRPr>
            </a:p>
          </p:txBody>
        </p:sp>
        <p:sp>
          <p:nvSpPr>
            <p:cNvPr id="12" name="TextBox 11">
              <a:extLst>
                <a:ext uri="{FF2B5EF4-FFF2-40B4-BE49-F238E27FC236}">
                  <a16:creationId xmlns:a16="http://schemas.microsoft.com/office/drawing/2014/main" id="{3941B374-398B-4336-BE62-1FBCA0ECA579}"/>
                </a:ext>
              </a:extLst>
            </p:cNvPr>
            <p:cNvSpPr txBox="1"/>
            <p:nvPr/>
          </p:nvSpPr>
          <p:spPr>
            <a:xfrm>
              <a:off x="9731825" y="3317271"/>
              <a:ext cx="1828800" cy="1569660"/>
            </a:xfrm>
            <a:prstGeom prst="rect">
              <a:avLst/>
            </a:prstGeom>
            <a:solidFill>
              <a:schemeClr val="bg2"/>
            </a:solidFill>
            <a:ln w="28575">
              <a:noFill/>
            </a:ln>
          </p:spPr>
          <p:txBody>
            <a:bodyPr wrap="square" rtlCol="0" anchor="ctr">
              <a:spAutoFit/>
            </a:bodyPr>
            <a:lstStyle/>
            <a:p>
              <a:pPr algn="ctr"/>
              <a:endParaRPr lang="en-US" sz="1600" dirty="0">
                <a:latin typeface="Abadi Extra Light" panose="020B0204020104020204" pitchFamily="34" charset="0"/>
              </a:endParaRPr>
            </a:p>
            <a:p>
              <a:pPr algn="ctr"/>
              <a:endParaRPr lang="en-US" sz="600" dirty="0">
                <a:latin typeface="Abadi Extra Light" panose="020B0204020104020204" pitchFamily="34" charset="0"/>
              </a:endParaRPr>
            </a:p>
            <a:p>
              <a:pPr algn="ctr"/>
              <a:r>
                <a:rPr lang="en-US" sz="1600" dirty="0">
                  <a:latin typeface="Abadi Extra Light" panose="020B0204020104020204" pitchFamily="34" charset="0"/>
                </a:rPr>
                <a:t>Evaluate </a:t>
              </a:r>
            </a:p>
            <a:p>
              <a:pPr algn="ctr"/>
              <a:r>
                <a:rPr lang="en-US" sz="1600" dirty="0">
                  <a:latin typeface="Abadi Extra Light" panose="020B0204020104020204" pitchFamily="34" charset="0"/>
                </a:rPr>
                <a:t>Wellness </a:t>
              </a:r>
            </a:p>
            <a:p>
              <a:pPr algn="ctr"/>
              <a:r>
                <a:rPr lang="en-US" sz="1600" dirty="0">
                  <a:latin typeface="Abadi Extra Light" panose="020B0204020104020204" pitchFamily="34" charset="0"/>
                </a:rPr>
                <a:t>Program</a:t>
              </a:r>
            </a:p>
            <a:p>
              <a:pPr algn="ctr"/>
              <a:endParaRPr lang="en-US" sz="1600" dirty="0">
                <a:latin typeface="Abadi Extra Light" panose="020B0204020104020204" pitchFamily="34" charset="0"/>
              </a:endParaRPr>
            </a:p>
            <a:p>
              <a:pPr algn="ctr"/>
              <a:endParaRPr lang="en-US" sz="1000" dirty="0">
                <a:latin typeface="Abadi Extra Light" panose="020B0204020104020204" pitchFamily="34" charset="0"/>
              </a:endParaRPr>
            </a:p>
          </p:txBody>
        </p:sp>
        <p:cxnSp>
          <p:nvCxnSpPr>
            <p:cNvPr id="14" name="Straight Arrow Connector 13">
              <a:extLst>
                <a:ext uri="{FF2B5EF4-FFF2-40B4-BE49-F238E27FC236}">
                  <a16:creationId xmlns:a16="http://schemas.microsoft.com/office/drawing/2014/main" id="{4420451C-6C88-4025-A108-7DDB5829B2A5}"/>
                </a:ext>
              </a:extLst>
            </p:cNvPr>
            <p:cNvCxnSpPr>
              <a:cxnSpLocks/>
              <a:stCxn id="10" idx="3"/>
              <a:endCxn id="8" idx="1"/>
            </p:cNvCxnSpPr>
            <p:nvPr/>
          </p:nvCxnSpPr>
          <p:spPr>
            <a:xfrm>
              <a:off x="2460175" y="4102100"/>
              <a:ext cx="483516" cy="0"/>
            </a:xfrm>
            <a:prstGeom prst="straightConnector1">
              <a:avLst/>
            </a:prstGeom>
            <a:ln w="25400">
              <a:solidFill>
                <a:srgbClr val="40525E"/>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F13F0C-293B-4139-B155-E0B61685B4C5}"/>
                </a:ext>
              </a:extLst>
            </p:cNvPr>
            <p:cNvCxnSpPr>
              <a:cxnSpLocks/>
              <a:stCxn id="11" idx="3"/>
              <a:endCxn id="12" idx="1"/>
            </p:cNvCxnSpPr>
            <p:nvPr/>
          </p:nvCxnSpPr>
          <p:spPr>
            <a:xfrm>
              <a:off x="9249957" y="4102101"/>
              <a:ext cx="481868" cy="0"/>
            </a:xfrm>
            <a:prstGeom prst="straightConnector1">
              <a:avLst/>
            </a:prstGeom>
            <a:ln w="25400">
              <a:solidFill>
                <a:srgbClr val="40525E"/>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4222D4F-F24D-4A00-BA90-E109636BDBF1}"/>
                </a:ext>
              </a:extLst>
            </p:cNvPr>
            <p:cNvCxnSpPr>
              <a:cxnSpLocks/>
              <a:stCxn id="12" idx="2"/>
            </p:cNvCxnSpPr>
            <p:nvPr/>
          </p:nvCxnSpPr>
          <p:spPr>
            <a:xfrm rot="5400000">
              <a:off x="7709430" y="3273504"/>
              <a:ext cx="1323369" cy="4550223"/>
            </a:xfrm>
            <a:prstGeom prst="bentConnector2">
              <a:avLst/>
            </a:prstGeom>
            <a:ln w="25400">
              <a:solidFill>
                <a:srgbClr val="40525E"/>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8D3B5A7-5F13-4039-AAA7-43D108781BDB}"/>
                </a:ext>
              </a:extLst>
            </p:cNvPr>
            <p:cNvCxnSpPr>
              <a:cxnSpLocks/>
              <a:endCxn id="10" idx="2"/>
            </p:cNvCxnSpPr>
            <p:nvPr/>
          </p:nvCxnSpPr>
          <p:spPr>
            <a:xfrm rot="10800000">
              <a:off x="1545776" y="4886930"/>
              <a:ext cx="4550229" cy="1323370"/>
            </a:xfrm>
            <a:prstGeom prst="bentConnector2">
              <a:avLst/>
            </a:prstGeom>
            <a:ln w="25400">
              <a:solidFill>
                <a:srgbClr val="40525E"/>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EBFAC19-7BBC-488A-869A-E8ACD1436F6A}"/>
                </a:ext>
              </a:extLst>
            </p:cNvPr>
            <p:cNvCxnSpPr>
              <a:cxnSpLocks/>
              <a:stCxn id="8" idx="3"/>
              <a:endCxn id="9" idx="1"/>
            </p:cNvCxnSpPr>
            <p:nvPr/>
          </p:nvCxnSpPr>
          <p:spPr>
            <a:xfrm flipV="1">
              <a:off x="4772491" y="3187700"/>
              <a:ext cx="637608" cy="914400"/>
            </a:xfrm>
            <a:prstGeom prst="bentConnector3">
              <a:avLst>
                <a:gd name="adj1" fmla="val 50000"/>
              </a:avLst>
            </a:prstGeom>
            <a:ln w="25400">
              <a:solidFill>
                <a:srgbClr val="40525E"/>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A2C26F4-49C5-425F-B196-7A41B72009B0}"/>
                </a:ext>
              </a:extLst>
            </p:cNvPr>
            <p:cNvCxnSpPr>
              <a:cxnSpLocks/>
              <a:stCxn id="8" idx="3"/>
              <a:endCxn id="7" idx="1"/>
            </p:cNvCxnSpPr>
            <p:nvPr/>
          </p:nvCxnSpPr>
          <p:spPr>
            <a:xfrm>
              <a:off x="4772491" y="4102100"/>
              <a:ext cx="637608" cy="932241"/>
            </a:xfrm>
            <a:prstGeom prst="bentConnector3">
              <a:avLst>
                <a:gd name="adj1" fmla="val 50000"/>
              </a:avLst>
            </a:prstGeom>
            <a:ln w="25400">
              <a:solidFill>
                <a:srgbClr val="40525E"/>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73B7DFF-AA3C-4CC8-9D87-E62B1687B096}"/>
                </a:ext>
              </a:extLst>
            </p:cNvPr>
            <p:cNvCxnSpPr>
              <a:cxnSpLocks/>
              <a:stCxn id="9" idx="3"/>
              <a:endCxn id="11" idx="1"/>
            </p:cNvCxnSpPr>
            <p:nvPr/>
          </p:nvCxnSpPr>
          <p:spPr>
            <a:xfrm>
              <a:off x="6781699" y="3187700"/>
              <a:ext cx="639458" cy="914401"/>
            </a:xfrm>
            <a:prstGeom prst="bentConnector3">
              <a:avLst>
                <a:gd name="adj1" fmla="val 50000"/>
              </a:avLst>
            </a:prstGeom>
            <a:ln w="25400">
              <a:solidFill>
                <a:srgbClr val="40525E"/>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0616A381-22A5-43FF-96EB-50D6A6E566E5}"/>
                </a:ext>
              </a:extLst>
            </p:cNvPr>
            <p:cNvCxnSpPr>
              <a:cxnSpLocks/>
              <a:stCxn id="7" idx="3"/>
              <a:endCxn id="11" idx="1"/>
            </p:cNvCxnSpPr>
            <p:nvPr/>
          </p:nvCxnSpPr>
          <p:spPr>
            <a:xfrm flipV="1">
              <a:off x="6781699" y="4102101"/>
              <a:ext cx="639458" cy="932240"/>
            </a:xfrm>
            <a:prstGeom prst="bentConnector3">
              <a:avLst>
                <a:gd name="adj1" fmla="val 50000"/>
              </a:avLst>
            </a:prstGeom>
            <a:ln w="25400">
              <a:solidFill>
                <a:srgbClr val="40525E"/>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2707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Isosceles Triangle 6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535B956-B40A-47F3-BC61-854C38ED6586}"/>
              </a:ext>
            </a:extLst>
          </p:cNvPr>
          <p:cNvPicPr>
            <a:picLocks noGrp="1" noChangeAspect="1"/>
          </p:cNvPicPr>
          <p:nvPr>
            <p:ph idx="1"/>
          </p:nvPr>
        </p:nvPicPr>
        <p:blipFill rotWithShape="1">
          <a:blip r:embed="rId3"/>
          <a:srcRect t="16364" r="33575" b="10949"/>
          <a:stretch/>
        </p:blipFill>
        <p:spPr>
          <a:xfrm>
            <a:off x="1570565" y="643467"/>
            <a:ext cx="9050869" cy="5571065"/>
          </a:xfrm>
          <a:prstGeom prst="rect">
            <a:avLst/>
          </a:prstGeom>
          <a:ln>
            <a:noFill/>
          </a:ln>
        </p:spPr>
      </p:pic>
      <p:sp>
        <p:nvSpPr>
          <p:cNvPr id="70" name="Isosceles Triangle 6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415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4FAC-D208-446C-B0E6-52F4A7EF8B97}"/>
              </a:ext>
            </a:extLst>
          </p:cNvPr>
          <p:cNvSpPr>
            <a:spLocks noGrp="1"/>
          </p:cNvSpPr>
          <p:nvPr>
            <p:ph type="ctrTitle"/>
          </p:nvPr>
        </p:nvSpPr>
        <p:spPr>
          <a:xfrm>
            <a:off x="836612" y="3827463"/>
            <a:ext cx="9144000" cy="1837028"/>
          </a:xfrm>
        </p:spPr>
        <p:txBody>
          <a:bodyPr/>
          <a:lstStyle/>
          <a:p>
            <a:endParaRPr lang="en-US" dirty="0">
              <a:latin typeface="Abadi Extra Light" panose="020B0204020104020204" pitchFamily="34" charset="0"/>
            </a:endParaRPr>
          </a:p>
        </p:txBody>
      </p:sp>
      <p:sp>
        <p:nvSpPr>
          <p:cNvPr id="3" name="Subtitle 2">
            <a:extLst>
              <a:ext uri="{FF2B5EF4-FFF2-40B4-BE49-F238E27FC236}">
                <a16:creationId xmlns:a16="http://schemas.microsoft.com/office/drawing/2014/main" id="{65E6664F-AEBF-4B55-82ED-B0AF4D5F748E}"/>
              </a:ext>
            </a:extLst>
          </p:cNvPr>
          <p:cNvSpPr>
            <a:spLocks noGrp="1"/>
          </p:cNvSpPr>
          <p:nvPr>
            <p:ph type="subTitle" idx="1"/>
          </p:nvPr>
        </p:nvSpPr>
        <p:spPr/>
        <p:txBody>
          <a:bodyPr/>
          <a:lstStyle/>
          <a:p>
            <a:endParaRPr lang="en-US">
              <a:latin typeface="Abadi Extra Light" panose="020B0204020104020204" pitchFamily="34" charset="0"/>
            </a:endParaRPr>
          </a:p>
        </p:txBody>
      </p:sp>
      <p:sp>
        <p:nvSpPr>
          <p:cNvPr id="4" name="Rectangle 2">
            <a:extLst>
              <a:ext uri="{FF2B5EF4-FFF2-40B4-BE49-F238E27FC236}">
                <a16:creationId xmlns:a16="http://schemas.microsoft.com/office/drawing/2014/main" id="{2A9369AF-2799-47EA-B494-754608C6EAF1}"/>
              </a:ext>
            </a:extLst>
          </p:cNvPr>
          <p:cNvSpPr>
            <a:spLocks noChangeArrowheads="1"/>
          </p:cNvSpPr>
          <p:nvPr/>
        </p:nvSpPr>
        <p:spPr bwMode="auto">
          <a:xfrm>
            <a:off x="38100" y="65379"/>
            <a:ext cx="11982450" cy="6638925"/>
          </a:xfrm>
          <a:prstGeom prst="rect">
            <a:avLst/>
          </a:prstGeom>
          <a:solidFill>
            <a:srgbClr val="4052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badi Extra Light" panose="020B0204020104020204" pitchFamily="34" charset="0"/>
            </a:endParaRPr>
          </a:p>
          <a:p>
            <a:endParaRPr lang="en-US" dirty="0">
              <a:latin typeface="Abadi Extra Light" panose="020B0204020104020204" pitchFamily="34" charset="0"/>
            </a:endParaRPr>
          </a:p>
          <a:p>
            <a:r>
              <a:rPr lang="en-US" dirty="0">
                <a:latin typeface="Abadi Extra Light" panose="020B0204020104020204" pitchFamily="34" charset="0"/>
              </a:rPr>
              <a:t>          </a:t>
            </a:r>
            <a:r>
              <a:rPr lang="en-US" sz="4800" dirty="0">
                <a:solidFill>
                  <a:schemeClr val="bg1"/>
                </a:solidFill>
                <a:latin typeface="Abadi Extra Light" panose="020B0204020104020204" pitchFamily="34" charset="0"/>
              </a:rPr>
              <a:t>Projected Plan Dates:</a:t>
            </a:r>
          </a:p>
          <a:p>
            <a:endParaRPr lang="en-US" sz="4800" dirty="0">
              <a:solidFill>
                <a:schemeClr val="bg1"/>
              </a:solidFill>
              <a:latin typeface="Abadi Extra Light" panose="020B0204020104020204" pitchFamily="34" charset="0"/>
            </a:endParaRPr>
          </a:p>
          <a:p>
            <a:endParaRPr lang="en-US" sz="4800" dirty="0">
              <a:solidFill>
                <a:schemeClr val="bg1"/>
              </a:solidFill>
              <a:latin typeface="Abadi Extra Light" panose="020B0204020104020204" pitchFamily="34" charset="0"/>
            </a:endParaRPr>
          </a:p>
        </p:txBody>
      </p:sp>
      <p:graphicFrame>
        <p:nvGraphicFramePr>
          <p:cNvPr id="8" name="Table 8">
            <a:extLst>
              <a:ext uri="{FF2B5EF4-FFF2-40B4-BE49-F238E27FC236}">
                <a16:creationId xmlns:a16="http://schemas.microsoft.com/office/drawing/2014/main" id="{8AF2AEE6-5759-4F32-B347-282BFDF5B3DC}"/>
              </a:ext>
            </a:extLst>
          </p:cNvPr>
          <p:cNvGraphicFramePr>
            <a:graphicFrameLocks noGrp="1"/>
          </p:cNvGraphicFramePr>
          <p:nvPr>
            <p:extLst>
              <p:ext uri="{D42A27DB-BD31-4B8C-83A1-F6EECF244321}">
                <p14:modId xmlns:p14="http://schemas.microsoft.com/office/powerpoint/2010/main" val="596851306"/>
              </p:ext>
            </p:extLst>
          </p:nvPr>
        </p:nvGraphicFramePr>
        <p:xfrm>
          <a:off x="1102936" y="1517715"/>
          <a:ext cx="9822730" cy="4678680"/>
        </p:xfrm>
        <a:graphic>
          <a:graphicData uri="http://schemas.openxmlformats.org/drawingml/2006/table">
            <a:tbl>
              <a:tblPr firstRow="1" bandRow="1">
                <a:tableStyleId>{00A15C55-8517-42AA-B614-E9B94910E393}</a:tableStyleId>
              </a:tblPr>
              <a:tblGrid>
                <a:gridCol w="3120525">
                  <a:extLst>
                    <a:ext uri="{9D8B030D-6E8A-4147-A177-3AD203B41FA5}">
                      <a16:colId xmlns:a16="http://schemas.microsoft.com/office/drawing/2014/main" val="725821798"/>
                    </a:ext>
                  </a:extLst>
                </a:gridCol>
                <a:gridCol w="2215413">
                  <a:extLst>
                    <a:ext uri="{9D8B030D-6E8A-4147-A177-3AD203B41FA5}">
                      <a16:colId xmlns:a16="http://schemas.microsoft.com/office/drawing/2014/main" val="3473511933"/>
                    </a:ext>
                  </a:extLst>
                </a:gridCol>
                <a:gridCol w="2056761">
                  <a:extLst>
                    <a:ext uri="{9D8B030D-6E8A-4147-A177-3AD203B41FA5}">
                      <a16:colId xmlns:a16="http://schemas.microsoft.com/office/drawing/2014/main" val="3007495441"/>
                    </a:ext>
                  </a:extLst>
                </a:gridCol>
                <a:gridCol w="2430031">
                  <a:extLst>
                    <a:ext uri="{9D8B030D-6E8A-4147-A177-3AD203B41FA5}">
                      <a16:colId xmlns:a16="http://schemas.microsoft.com/office/drawing/2014/main" val="3181919415"/>
                    </a:ext>
                  </a:extLst>
                </a:gridCol>
              </a:tblGrid>
              <a:tr h="308080">
                <a:tc gridSpan="4">
                  <a:txBody>
                    <a:bodyPr/>
                    <a:lstStyle/>
                    <a:p>
                      <a:r>
                        <a:rPr lang="en-US" dirty="0"/>
                        <a:t>                                                             March                              April                              May</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65285635"/>
                  </a:ext>
                </a:extLst>
              </a:tr>
              <a:tr h="370840">
                <a:tc>
                  <a:txBody>
                    <a:bodyPr/>
                    <a:lstStyle/>
                    <a:p>
                      <a:r>
                        <a:rPr lang="en-US" dirty="0"/>
                        <a:t>Complete Project Approvals</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94249087"/>
                  </a:ext>
                </a:extLst>
              </a:tr>
              <a:tr h="370840">
                <a:tc>
                  <a:txBody>
                    <a:bodyPr/>
                    <a:lstStyle/>
                    <a:p>
                      <a:r>
                        <a:rPr lang="en-US" dirty="0"/>
                        <a:t>Launch Needs Assessment</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3008575"/>
                  </a:ext>
                </a:extLst>
              </a:tr>
              <a:tr h="370840">
                <a:tc>
                  <a:txBody>
                    <a:bodyPr/>
                    <a:lstStyle/>
                    <a:p>
                      <a:r>
                        <a:rPr lang="en-US" dirty="0"/>
                        <a:t>Complete Needs Assessment and Report</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93715"/>
                  </a:ext>
                </a:extLst>
              </a:tr>
              <a:tr h="370840">
                <a:tc>
                  <a:txBody>
                    <a:bodyPr/>
                    <a:lstStyle/>
                    <a:p>
                      <a:r>
                        <a:rPr lang="en-US" dirty="0"/>
                        <a:t>Identify Behavioral Wellness Program Objectives</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56880288"/>
                  </a:ext>
                </a:extLst>
              </a:tr>
              <a:tr h="370840">
                <a:tc>
                  <a:txBody>
                    <a:bodyPr/>
                    <a:lstStyle/>
                    <a:p>
                      <a:r>
                        <a:rPr lang="en-US" dirty="0"/>
                        <a:t>Identify Program Components</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78187943"/>
                  </a:ext>
                </a:extLst>
              </a:tr>
              <a:tr h="370840">
                <a:tc>
                  <a:txBody>
                    <a:bodyPr/>
                    <a:lstStyle/>
                    <a:p>
                      <a:r>
                        <a:rPr lang="en-US" dirty="0"/>
                        <a:t>Identify Measurable Indicators of Behavioral Wellness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49860107"/>
                  </a:ext>
                </a:extLst>
              </a:tr>
              <a:tr h="370840">
                <a:tc>
                  <a:txBody>
                    <a:bodyPr/>
                    <a:lstStyle/>
                    <a:p>
                      <a:r>
                        <a:rPr lang="en-US" dirty="0"/>
                        <a:t>Create Initial Program Evaluation Tools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15683875"/>
                  </a:ext>
                </a:extLst>
              </a:tr>
              <a:tr h="370840">
                <a:tc>
                  <a:txBody>
                    <a:bodyPr/>
                    <a:lstStyle/>
                    <a:p>
                      <a:r>
                        <a:rPr lang="en-US" dirty="0"/>
                        <a:t>Launch Behavioral Wellness Program</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2386664"/>
                  </a:ext>
                </a:extLst>
              </a:tr>
            </a:tbl>
          </a:graphicData>
        </a:graphic>
      </p:graphicFrame>
      <p:sp>
        <p:nvSpPr>
          <p:cNvPr id="9" name="Arrow: Notched Right 8">
            <a:extLst>
              <a:ext uri="{FF2B5EF4-FFF2-40B4-BE49-F238E27FC236}">
                <a16:creationId xmlns:a16="http://schemas.microsoft.com/office/drawing/2014/main" id="{CC8ECAD7-4E49-494D-AB10-41CF5DEFB8A7}"/>
              </a:ext>
            </a:extLst>
          </p:cNvPr>
          <p:cNvSpPr/>
          <p:nvPr/>
        </p:nvSpPr>
        <p:spPr>
          <a:xfrm>
            <a:off x="4242060" y="1904214"/>
            <a:ext cx="1753387" cy="339366"/>
          </a:xfrm>
          <a:prstGeom prst="notchedRightArrow">
            <a:avLst/>
          </a:prstGeom>
          <a:solidFill>
            <a:srgbClr val="7A8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panose="020B0204020104020204" pitchFamily="34" charset="0"/>
            </a:endParaRPr>
          </a:p>
        </p:txBody>
      </p:sp>
      <p:sp>
        <p:nvSpPr>
          <p:cNvPr id="11" name="Arrow: Notched Right 10">
            <a:extLst>
              <a:ext uri="{FF2B5EF4-FFF2-40B4-BE49-F238E27FC236}">
                <a16:creationId xmlns:a16="http://schemas.microsoft.com/office/drawing/2014/main" id="{56859E0E-A814-4669-B672-DBE41AB55233}"/>
              </a:ext>
            </a:extLst>
          </p:cNvPr>
          <p:cNvSpPr/>
          <p:nvPr/>
        </p:nvSpPr>
        <p:spPr>
          <a:xfrm>
            <a:off x="5995447" y="2329991"/>
            <a:ext cx="386499" cy="339366"/>
          </a:xfrm>
          <a:prstGeom prst="notchedRightArrow">
            <a:avLst/>
          </a:prstGeom>
          <a:solidFill>
            <a:srgbClr val="7A8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panose="020B0204020104020204" pitchFamily="34" charset="0"/>
            </a:endParaRPr>
          </a:p>
        </p:txBody>
      </p:sp>
      <p:sp>
        <p:nvSpPr>
          <p:cNvPr id="12" name="Arrow: Notched Right 11">
            <a:extLst>
              <a:ext uri="{FF2B5EF4-FFF2-40B4-BE49-F238E27FC236}">
                <a16:creationId xmlns:a16="http://schemas.microsoft.com/office/drawing/2014/main" id="{460C4E0D-ECCB-4D53-9A23-C94E74DAD1BC}"/>
              </a:ext>
            </a:extLst>
          </p:cNvPr>
          <p:cNvSpPr/>
          <p:nvPr/>
        </p:nvSpPr>
        <p:spPr>
          <a:xfrm>
            <a:off x="6479355" y="3943546"/>
            <a:ext cx="1998484" cy="339366"/>
          </a:xfrm>
          <a:prstGeom prst="notchedRightArrow">
            <a:avLst/>
          </a:prstGeom>
          <a:solidFill>
            <a:srgbClr val="7A8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panose="020B0204020104020204" pitchFamily="34" charset="0"/>
            </a:endParaRPr>
          </a:p>
        </p:txBody>
      </p:sp>
      <p:sp>
        <p:nvSpPr>
          <p:cNvPr id="13" name="Arrow: Notched Right 12">
            <a:extLst>
              <a:ext uri="{FF2B5EF4-FFF2-40B4-BE49-F238E27FC236}">
                <a16:creationId xmlns:a16="http://schemas.microsoft.com/office/drawing/2014/main" id="{565027CE-E5F9-4623-B8CB-7441329B7C74}"/>
              </a:ext>
            </a:extLst>
          </p:cNvPr>
          <p:cNvSpPr/>
          <p:nvPr/>
        </p:nvSpPr>
        <p:spPr>
          <a:xfrm>
            <a:off x="6471499" y="4482445"/>
            <a:ext cx="1998484" cy="339366"/>
          </a:xfrm>
          <a:prstGeom prst="notchedRightArrow">
            <a:avLst/>
          </a:prstGeom>
          <a:solidFill>
            <a:srgbClr val="7A8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panose="020B0204020104020204" pitchFamily="34" charset="0"/>
            </a:endParaRPr>
          </a:p>
        </p:txBody>
      </p:sp>
      <p:sp>
        <p:nvSpPr>
          <p:cNvPr id="14" name="Arrow: Notched Right 13">
            <a:extLst>
              <a:ext uri="{FF2B5EF4-FFF2-40B4-BE49-F238E27FC236}">
                <a16:creationId xmlns:a16="http://schemas.microsoft.com/office/drawing/2014/main" id="{D7B16431-56A7-4ADC-8238-C0C79DC3DE59}"/>
              </a:ext>
            </a:extLst>
          </p:cNvPr>
          <p:cNvSpPr/>
          <p:nvPr/>
        </p:nvSpPr>
        <p:spPr>
          <a:xfrm>
            <a:off x="8509260" y="5125039"/>
            <a:ext cx="1998484" cy="339366"/>
          </a:xfrm>
          <a:prstGeom prst="notchedRightArrow">
            <a:avLst/>
          </a:prstGeom>
          <a:solidFill>
            <a:srgbClr val="7A8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panose="020B0204020104020204" pitchFamily="34" charset="0"/>
            </a:endParaRPr>
          </a:p>
        </p:txBody>
      </p:sp>
      <p:sp>
        <p:nvSpPr>
          <p:cNvPr id="15" name="Arrow: Notched Right 14">
            <a:extLst>
              <a:ext uri="{FF2B5EF4-FFF2-40B4-BE49-F238E27FC236}">
                <a16:creationId xmlns:a16="http://schemas.microsoft.com/office/drawing/2014/main" id="{AB71F1E7-34BF-4D96-81B9-913F6DB8D671}"/>
              </a:ext>
            </a:extLst>
          </p:cNvPr>
          <p:cNvSpPr/>
          <p:nvPr/>
        </p:nvSpPr>
        <p:spPr>
          <a:xfrm>
            <a:off x="8529685" y="5758206"/>
            <a:ext cx="2292286" cy="339366"/>
          </a:xfrm>
          <a:prstGeom prst="notchedRightArrow">
            <a:avLst/>
          </a:prstGeom>
          <a:solidFill>
            <a:srgbClr val="7A8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panose="020B0204020104020204" pitchFamily="34" charset="0"/>
            </a:endParaRPr>
          </a:p>
        </p:txBody>
      </p:sp>
      <p:sp>
        <p:nvSpPr>
          <p:cNvPr id="16" name="Arrow: Notched Right 15">
            <a:extLst>
              <a:ext uri="{FF2B5EF4-FFF2-40B4-BE49-F238E27FC236}">
                <a16:creationId xmlns:a16="http://schemas.microsoft.com/office/drawing/2014/main" id="{FBE7E5D2-012A-4C1C-B78F-915C228DC989}"/>
              </a:ext>
            </a:extLst>
          </p:cNvPr>
          <p:cNvSpPr/>
          <p:nvPr/>
        </p:nvSpPr>
        <p:spPr>
          <a:xfrm>
            <a:off x="6469928" y="2821756"/>
            <a:ext cx="1998484" cy="339366"/>
          </a:xfrm>
          <a:prstGeom prst="notchedRightArrow">
            <a:avLst/>
          </a:prstGeom>
          <a:solidFill>
            <a:srgbClr val="7A8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panose="020B0204020104020204" pitchFamily="34" charset="0"/>
            </a:endParaRPr>
          </a:p>
        </p:txBody>
      </p:sp>
      <p:sp>
        <p:nvSpPr>
          <p:cNvPr id="17" name="Arrow: Notched Right 16">
            <a:extLst>
              <a:ext uri="{FF2B5EF4-FFF2-40B4-BE49-F238E27FC236}">
                <a16:creationId xmlns:a16="http://schemas.microsoft.com/office/drawing/2014/main" id="{8B0CE5F9-1296-4561-B536-D08BA220B400}"/>
              </a:ext>
            </a:extLst>
          </p:cNvPr>
          <p:cNvSpPr/>
          <p:nvPr/>
        </p:nvSpPr>
        <p:spPr>
          <a:xfrm>
            <a:off x="6443219" y="3379509"/>
            <a:ext cx="1998484" cy="339366"/>
          </a:xfrm>
          <a:prstGeom prst="notchedRightArrow">
            <a:avLst/>
          </a:prstGeom>
          <a:solidFill>
            <a:srgbClr val="7A8C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panose="020B0204020104020204" pitchFamily="34" charset="0"/>
            </a:endParaRPr>
          </a:p>
        </p:txBody>
      </p:sp>
    </p:spTree>
    <p:extLst>
      <p:ext uri="{BB962C8B-B14F-4D97-AF65-F5344CB8AC3E}">
        <p14:creationId xmlns:p14="http://schemas.microsoft.com/office/powerpoint/2010/main" val="2518809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5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5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24FAC-D208-446C-B0E6-52F4A7EF8B97}"/>
              </a:ext>
            </a:extLst>
          </p:cNvPr>
          <p:cNvSpPr>
            <a:spLocks noGrp="1"/>
          </p:cNvSpPr>
          <p:nvPr>
            <p:ph type="ctrTitle"/>
          </p:nvPr>
        </p:nvSpPr>
        <p:spPr>
          <a:xfrm>
            <a:off x="965200" y="1383527"/>
            <a:ext cx="6117158" cy="4175166"/>
          </a:xfrm>
        </p:spPr>
        <p:txBody>
          <a:bodyPr anchor="ctr">
            <a:normAutofit/>
          </a:bodyPr>
          <a:lstStyle/>
          <a:p>
            <a:pPr algn="r"/>
            <a:r>
              <a:rPr lang="en-US" sz="9600" dirty="0">
                <a:latin typeface="Abadi" panose="020B0604020104020204" pitchFamily="34" charset="0"/>
              </a:rPr>
              <a:t>ACPD Program Preview</a:t>
            </a:r>
            <a:endParaRPr lang="en-US" sz="9600" dirty="0"/>
          </a:p>
        </p:txBody>
      </p:sp>
      <p:sp>
        <p:nvSpPr>
          <p:cNvPr id="7" name="Subtitle 6">
            <a:extLst>
              <a:ext uri="{FF2B5EF4-FFF2-40B4-BE49-F238E27FC236}">
                <a16:creationId xmlns:a16="http://schemas.microsoft.com/office/drawing/2014/main" id="{963B47FC-93DB-4D5D-8A92-E729C0E3FA5B}"/>
              </a:ext>
            </a:extLst>
          </p:cNvPr>
          <p:cNvSpPr>
            <a:spLocks noGrp="1"/>
          </p:cNvSpPr>
          <p:nvPr>
            <p:ph type="subTitle" idx="1"/>
          </p:nvPr>
        </p:nvSpPr>
        <p:spPr>
          <a:xfrm>
            <a:off x="7986955" y="2573422"/>
            <a:ext cx="3113064" cy="1795378"/>
          </a:xfrm>
        </p:spPr>
        <p:txBody>
          <a:bodyPr anchor="ctr">
            <a:noAutofit/>
          </a:bodyPr>
          <a:lstStyle/>
          <a:p>
            <a:pPr algn="l"/>
            <a:r>
              <a:rPr lang="en-US" sz="4400" b="1" dirty="0">
                <a:latin typeface="Abadi Extra Light" panose="020B0604020202020204" pitchFamily="34" charset="0"/>
              </a:rPr>
              <a:t>Service</a:t>
            </a:r>
          </a:p>
          <a:p>
            <a:pPr algn="l"/>
            <a:r>
              <a:rPr lang="en-US" sz="4400" b="1" dirty="0">
                <a:latin typeface="Abadi Extra Light" panose="020B0604020202020204" pitchFamily="34" charset="0"/>
              </a:rPr>
              <a:t>Research</a:t>
            </a:r>
          </a:p>
        </p:txBody>
      </p:sp>
      <p:cxnSp>
        <p:nvCxnSpPr>
          <p:cNvPr id="55" name="Straight Connector 5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04754702-399B-4C83-9201-C82917EE3CF4}"/>
              </a:ext>
            </a:extLst>
          </p:cNvPr>
          <p:cNvSpPr>
            <a:spLocks noChangeArrowheads="1"/>
          </p:cNvSpPr>
          <p:nvPr/>
        </p:nvSpPr>
        <p:spPr bwMode="auto">
          <a:xfrm>
            <a:off x="66675" y="441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023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4FAC-D208-446C-B0E6-52F4A7EF8B97}"/>
              </a:ext>
            </a:extLst>
          </p:cNvPr>
          <p:cNvSpPr>
            <a:spLocks noGrp="1"/>
          </p:cNvSpPr>
          <p:nvPr>
            <p:ph type="ctrTitle"/>
          </p:nvPr>
        </p:nvSpPr>
        <p:spPr>
          <a:xfrm>
            <a:off x="836612" y="3827463"/>
            <a:ext cx="9144000" cy="1837028"/>
          </a:xfrm>
        </p:spPr>
        <p:txBody>
          <a:bodyPr/>
          <a:lstStyle/>
          <a:p>
            <a:endParaRPr lang="en-US" dirty="0"/>
          </a:p>
        </p:txBody>
      </p:sp>
      <p:sp>
        <p:nvSpPr>
          <p:cNvPr id="3" name="Subtitle 2">
            <a:extLst>
              <a:ext uri="{FF2B5EF4-FFF2-40B4-BE49-F238E27FC236}">
                <a16:creationId xmlns:a16="http://schemas.microsoft.com/office/drawing/2014/main" id="{65E6664F-AEBF-4B55-82ED-B0AF4D5F748E}"/>
              </a:ext>
            </a:extLst>
          </p:cNvPr>
          <p:cNvSpPr>
            <a:spLocks noGrp="1"/>
          </p:cNvSpPr>
          <p:nvPr>
            <p:ph type="subTitle" idx="1"/>
          </p:nvPr>
        </p:nvSpPr>
        <p:spPr/>
        <p:txBody>
          <a:bodyPr/>
          <a:lstStyle/>
          <a:p>
            <a:endParaRPr lang="en-US"/>
          </a:p>
        </p:txBody>
      </p:sp>
      <p:sp>
        <p:nvSpPr>
          <p:cNvPr id="4" name="Rectangle 2">
            <a:extLst>
              <a:ext uri="{FF2B5EF4-FFF2-40B4-BE49-F238E27FC236}">
                <a16:creationId xmlns:a16="http://schemas.microsoft.com/office/drawing/2014/main" id="{2A9369AF-2799-47EA-B494-754608C6EAF1}"/>
              </a:ext>
            </a:extLst>
          </p:cNvPr>
          <p:cNvSpPr>
            <a:spLocks noChangeArrowheads="1"/>
          </p:cNvSpPr>
          <p:nvPr/>
        </p:nvSpPr>
        <p:spPr bwMode="auto">
          <a:xfrm>
            <a:off x="38100" y="65379"/>
            <a:ext cx="11982450" cy="6638925"/>
          </a:xfrm>
          <a:prstGeom prst="rect">
            <a:avLst/>
          </a:prstGeom>
          <a:solidFill>
            <a:srgbClr val="4052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a:p>
            <a:r>
              <a:rPr lang="en-US" dirty="0"/>
              <a:t>                 </a:t>
            </a:r>
            <a:r>
              <a:rPr lang="en-US" sz="4700" dirty="0">
                <a:solidFill>
                  <a:schemeClr val="bg1"/>
                </a:solidFill>
              </a:rPr>
              <a:t>PREVIEW: </a:t>
            </a:r>
          </a:p>
          <a:p>
            <a:r>
              <a:rPr lang="en-US" sz="4700" dirty="0">
                <a:solidFill>
                  <a:schemeClr val="bg1"/>
                </a:solidFill>
              </a:rPr>
              <a:t>       ACPD Behavioral Wellness Program</a:t>
            </a:r>
          </a:p>
          <a:p>
            <a:endParaRPr lang="en-US" sz="4800" dirty="0">
              <a:solidFill>
                <a:schemeClr val="bg1"/>
              </a:solidFill>
            </a:endParaRPr>
          </a:p>
          <a:p>
            <a:endParaRPr lang="en-US" sz="4800" dirty="0">
              <a:solidFill>
                <a:schemeClr val="bg1"/>
              </a:solidFill>
            </a:endParaRPr>
          </a:p>
        </p:txBody>
      </p:sp>
      <p:sp>
        <p:nvSpPr>
          <p:cNvPr id="28" name="TextBox 27">
            <a:extLst>
              <a:ext uri="{FF2B5EF4-FFF2-40B4-BE49-F238E27FC236}">
                <a16:creationId xmlns:a16="http://schemas.microsoft.com/office/drawing/2014/main" id="{C656BB6E-FBF0-4E6C-AE92-AA240D798CE1}"/>
              </a:ext>
            </a:extLst>
          </p:cNvPr>
          <p:cNvSpPr txBox="1"/>
          <p:nvPr/>
        </p:nvSpPr>
        <p:spPr>
          <a:xfrm>
            <a:off x="989814" y="1933575"/>
            <a:ext cx="9832157" cy="4924425"/>
          </a:xfrm>
          <a:prstGeom prst="rect">
            <a:avLst/>
          </a:prstGeom>
          <a:noFill/>
        </p:spPr>
        <p:txBody>
          <a:bodyPr wrap="square">
            <a:spAutoFit/>
          </a:bodyPr>
          <a:lstStyle/>
          <a:p>
            <a:r>
              <a:rPr lang="en-US" sz="2000" b="1" dirty="0">
                <a:solidFill>
                  <a:srgbClr val="1BD4DD"/>
                </a:solidFill>
              </a:rPr>
              <a:t>Menu </a:t>
            </a:r>
            <a:r>
              <a:rPr lang="en-US" sz="2000" b="1" dirty="0">
                <a:solidFill>
                  <a:schemeClr val="bg1"/>
                </a:solidFill>
              </a:rPr>
              <a:t>/ Resources</a:t>
            </a:r>
            <a:endParaRPr lang="en-US" sz="600" b="1" dirty="0">
              <a:solidFill>
                <a:schemeClr val="bg1"/>
              </a:solidFill>
            </a:endParaRPr>
          </a:p>
          <a:p>
            <a:endParaRPr lang="en-US" sz="600" b="1" dirty="0">
              <a:solidFill>
                <a:schemeClr val="bg1"/>
              </a:solidFill>
            </a:endParaRPr>
          </a:p>
          <a:p>
            <a:r>
              <a:rPr lang="en-US" b="1" dirty="0">
                <a:solidFill>
                  <a:srgbClr val="1BD4DD"/>
                </a:solidFill>
              </a:rPr>
              <a:t>1.   Fitness / Nutrition / Medical Wellness</a:t>
            </a:r>
          </a:p>
          <a:p>
            <a:pPr marL="1200150" lvl="2" indent="-285750">
              <a:buClr>
                <a:schemeClr val="bg1"/>
              </a:buClr>
              <a:buFont typeface="Arial" panose="020B0604020202020204" pitchFamily="34" charset="0"/>
              <a:buChar char="•"/>
            </a:pPr>
            <a:r>
              <a:rPr lang="en-US" b="1" dirty="0">
                <a:solidFill>
                  <a:schemeClr val="bg1"/>
                </a:solidFill>
              </a:rPr>
              <a:t>‘</a:t>
            </a:r>
          </a:p>
          <a:p>
            <a:pPr marL="1200150" lvl="2" indent="-285750">
              <a:buClr>
                <a:schemeClr val="bg1"/>
              </a:buClr>
              <a:buFont typeface="Arial" panose="020B0604020202020204" pitchFamily="34" charset="0"/>
              <a:buChar char="•"/>
            </a:pPr>
            <a:r>
              <a:rPr lang="en-US" b="1" dirty="0">
                <a:solidFill>
                  <a:schemeClr val="bg1"/>
                </a:solidFill>
              </a:rPr>
              <a:t>‘</a:t>
            </a:r>
          </a:p>
          <a:p>
            <a:pPr marL="1200150" lvl="2" indent="-285750">
              <a:buClr>
                <a:schemeClr val="bg1"/>
              </a:buClr>
              <a:buFont typeface="Arial" panose="020B0604020202020204" pitchFamily="34" charset="0"/>
              <a:buChar char="•"/>
            </a:pPr>
            <a:r>
              <a:rPr lang="en-US" b="1" dirty="0">
                <a:solidFill>
                  <a:schemeClr val="bg1"/>
                </a:solidFill>
              </a:rPr>
              <a:t>‘</a:t>
            </a:r>
          </a:p>
          <a:p>
            <a:pPr marL="1200150" lvl="2" indent="-285750">
              <a:buClr>
                <a:schemeClr val="bg1"/>
              </a:buClr>
              <a:buFont typeface="Arial" panose="020B0604020202020204" pitchFamily="34" charset="0"/>
              <a:buChar char="•"/>
            </a:pPr>
            <a:r>
              <a:rPr lang="en-US" b="1" dirty="0">
                <a:solidFill>
                  <a:schemeClr val="bg1"/>
                </a:solidFill>
              </a:rPr>
              <a:t>‘</a:t>
            </a:r>
          </a:p>
          <a:p>
            <a:pPr marL="342900" indent="-342900">
              <a:buAutoNum type="arabicPeriod" startAt="2"/>
            </a:pPr>
            <a:r>
              <a:rPr lang="en-US" b="1" dirty="0">
                <a:solidFill>
                  <a:srgbClr val="1BD4DD"/>
                </a:solidFill>
              </a:rPr>
              <a:t>Mental Health &amp; Wellness</a:t>
            </a:r>
          </a:p>
          <a:p>
            <a:pPr marL="1200150" lvl="2" indent="-285750">
              <a:buClr>
                <a:schemeClr val="bg1"/>
              </a:buClr>
              <a:buFont typeface="Arial" panose="020B0604020202020204" pitchFamily="34" charset="0"/>
              <a:buChar char="•"/>
            </a:pPr>
            <a:r>
              <a:rPr lang="en-US" b="1" dirty="0">
                <a:solidFill>
                  <a:schemeClr val="bg1"/>
                </a:solidFill>
              </a:rPr>
              <a:t>‘</a:t>
            </a:r>
          </a:p>
          <a:p>
            <a:pPr marL="1200150" lvl="2" indent="-285750">
              <a:buClr>
                <a:schemeClr val="bg1"/>
              </a:buClr>
              <a:buFont typeface="Arial" panose="020B0604020202020204" pitchFamily="34" charset="0"/>
              <a:buChar char="•"/>
            </a:pPr>
            <a:r>
              <a:rPr lang="en-US" b="1" dirty="0">
                <a:solidFill>
                  <a:schemeClr val="bg1"/>
                </a:solidFill>
              </a:rPr>
              <a:t>‘</a:t>
            </a:r>
          </a:p>
          <a:p>
            <a:pPr marL="1200150" lvl="2" indent="-285750">
              <a:buClr>
                <a:schemeClr val="bg1"/>
              </a:buClr>
              <a:buFont typeface="Arial" panose="020B0604020202020204" pitchFamily="34" charset="0"/>
              <a:buChar char="•"/>
            </a:pPr>
            <a:r>
              <a:rPr lang="en-US" b="1" dirty="0">
                <a:solidFill>
                  <a:schemeClr val="bg1"/>
                </a:solidFill>
              </a:rPr>
              <a:t>‘</a:t>
            </a:r>
          </a:p>
          <a:p>
            <a:pPr marL="1200150" lvl="2" indent="-285750">
              <a:buClr>
                <a:schemeClr val="bg1"/>
              </a:buClr>
              <a:buFont typeface="Arial" panose="020B0604020202020204" pitchFamily="34" charset="0"/>
              <a:buChar char="•"/>
            </a:pPr>
            <a:r>
              <a:rPr lang="en-US" b="1" dirty="0">
                <a:solidFill>
                  <a:schemeClr val="bg1"/>
                </a:solidFill>
              </a:rPr>
              <a:t>‘</a:t>
            </a:r>
            <a:endParaRPr lang="en-US" b="1" dirty="0">
              <a:solidFill>
                <a:srgbClr val="1BD4DD"/>
              </a:solidFill>
            </a:endParaRPr>
          </a:p>
          <a:p>
            <a:pPr marL="342900" indent="-342900">
              <a:buAutoNum type="arabicPeriod" startAt="3"/>
            </a:pPr>
            <a:r>
              <a:rPr lang="en-US" b="1" dirty="0">
                <a:solidFill>
                  <a:srgbClr val="1BD4DD"/>
                </a:solidFill>
              </a:rPr>
              <a:t>Professional Services</a:t>
            </a:r>
          </a:p>
          <a:p>
            <a:pPr marL="1200150" lvl="2" indent="-285750">
              <a:buClr>
                <a:schemeClr val="bg1"/>
              </a:buClr>
              <a:buFont typeface="Arial" panose="020B0604020202020204" pitchFamily="34" charset="0"/>
              <a:buChar char="•"/>
            </a:pPr>
            <a:r>
              <a:rPr lang="en-US" b="1" dirty="0">
                <a:solidFill>
                  <a:schemeClr val="bg1"/>
                </a:solidFill>
              </a:rPr>
              <a:t>‘</a:t>
            </a:r>
          </a:p>
          <a:p>
            <a:pPr marL="1200150" lvl="2" indent="-285750">
              <a:buClr>
                <a:schemeClr val="bg1"/>
              </a:buClr>
              <a:buFont typeface="Arial" panose="020B0604020202020204" pitchFamily="34" charset="0"/>
              <a:buChar char="•"/>
            </a:pPr>
            <a:r>
              <a:rPr lang="en-US" b="1" dirty="0">
                <a:solidFill>
                  <a:schemeClr val="bg1"/>
                </a:solidFill>
              </a:rPr>
              <a:t>‘</a:t>
            </a:r>
          </a:p>
          <a:p>
            <a:pPr marL="1200150" lvl="2" indent="-285750">
              <a:buClr>
                <a:schemeClr val="bg1"/>
              </a:buClr>
              <a:buFont typeface="Arial" panose="020B0604020202020204" pitchFamily="34" charset="0"/>
              <a:buChar char="•"/>
            </a:pPr>
            <a:r>
              <a:rPr lang="en-US" b="1" dirty="0">
                <a:solidFill>
                  <a:schemeClr val="bg1"/>
                </a:solidFill>
              </a:rPr>
              <a:t>‘</a:t>
            </a:r>
          </a:p>
          <a:p>
            <a:pPr marL="1200150" lvl="2" indent="-285750">
              <a:buClr>
                <a:schemeClr val="bg1"/>
              </a:buClr>
              <a:buFont typeface="Arial" panose="020B0604020202020204" pitchFamily="34" charset="0"/>
              <a:buChar char="•"/>
            </a:pPr>
            <a:r>
              <a:rPr lang="en-US" b="1" dirty="0">
                <a:solidFill>
                  <a:schemeClr val="bg1"/>
                </a:solidFill>
              </a:rPr>
              <a:t>‘</a:t>
            </a:r>
          </a:p>
          <a:p>
            <a:endParaRPr lang="en-US" b="1" dirty="0">
              <a:solidFill>
                <a:srgbClr val="1BD4DD"/>
              </a:solidFill>
            </a:endParaRPr>
          </a:p>
        </p:txBody>
      </p:sp>
    </p:spTree>
    <p:extLst>
      <p:ext uri="{BB962C8B-B14F-4D97-AF65-F5344CB8AC3E}">
        <p14:creationId xmlns:p14="http://schemas.microsoft.com/office/powerpoint/2010/main" val="1580113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A9369AF-2799-47EA-B494-754608C6EAF1}"/>
              </a:ext>
            </a:extLst>
          </p:cNvPr>
          <p:cNvSpPr>
            <a:spLocks noChangeArrowheads="1"/>
          </p:cNvSpPr>
          <p:nvPr/>
        </p:nvSpPr>
        <p:spPr bwMode="auto">
          <a:xfrm>
            <a:off x="418305" y="395110"/>
            <a:ext cx="11355389" cy="1716673"/>
          </a:xfrm>
          <a:prstGeom prst="rect">
            <a:avLst/>
          </a:prstGeom>
          <a:solidFill>
            <a:srgbClr val="4052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182880" rIns="182880" bIns="182880" numCol="1" anchor="ctr" anchorCtr="0" compatLnSpc="1">
            <a:prstTxWarp prst="textNoShape">
              <a:avLst/>
            </a:prstTxWarp>
          </a:bodyPr>
          <a:lstStyle/>
          <a:p>
            <a:r>
              <a:rPr lang="en-US" sz="4700" dirty="0">
                <a:solidFill>
                  <a:schemeClr val="bg1"/>
                </a:solidFill>
                <a:latin typeface="Abadi Extra Light" panose="020B0204020104020204" pitchFamily="34" charset="0"/>
              </a:rPr>
              <a:t>Service lines</a:t>
            </a:r>
          </a:p>
        </p:txBody>
      </p:sp>
      <p:sp>
        <p:nvSpPr>
          <p:cNvPr id="5" name="TextBox 4">
            <a:extLst>
              <a:ext uri="{FF2B5EF4-FFF2-40B4-BE49-F238E27FC236}">
                <a16:creationId xmlns:a16="http://schemas.microsoft.com/office/drawing/2014/main" id="{022AD5A5-FBDA-4ED4-8DE1-E87E15FF1EE6}"/>
              </a:ext>
            </a:extLst>
          </p:cNvPr>
          <p:cNvSpPr txBox="1"/>
          <p:nvPr/>
        </p:nvSpPr>
        <p:spPr>
          <a:xfrm>
            <a:off x="836612" y="2167847"/>
            <a:ext cx="2728521" cy="369332"/>
          </a:xfrm>
          <a:prstGeom prst="rect">
            <a:avLst/>
          </a:prstGeom>
          <a:noFill/>
        </p:spPr>
        <p:txBody>
          <a:bodyPr wrap="square" rtlCol="0">
            <a:spAutoFit/>
          </a:bodyPr>
          <a:lstStyle/>
          <a:p>
            <a:endParaRPr lang="en-US" dirty="0">
              <a:latin typeface="Abadi Extra Light" panose="020B0204020104020204"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220A9C0-4F9D-46FC-9A6F-0186D84644C0}"/>
                  </a:ext>
                </a:extLst>
              </p:cNvPr>
              <p:cNvGraphicFramePr>
                <a:graphicFrameLocks noChangeAspect="1"/>
              </p:cNvGraphicFramePr>
              <p:nvPr>
                <p:extLst>
                  <p:ext uri="{D42A27DB-BD31-4B8C-83A1-F6EECF244321}">
                    <p14:modId xmlns:p14="http://schemas.microsoft.com/office/powerpoint/2010/main" val="3673357473"/>
                  </p:ext>
                </p:extLst>
              </p:nvPr>
            </p:nvGraphicFramePr>
            <p:xfrm>
              <a:off x="836612" y="2861353"/>
              <a:ext cx="4876800" cy="2743200"/>
            </p:xfrm>
            <a:graphic>
              <a:graphicData uri="http://schemas.microsoft.com/office/powerpoint/2016/slidezoom">
                <pslz:sldZm>
                  <pslz:sldZmObj sldId="275" cId="2578880965">
                    <pslz:zmPr id="{8C5566BA-6A66-4AFE-A253-92C46E70E2B0}" returnToParent="0" transitionDur="1000">
                      <p166:blipFill xmlns:p166="http://schemas.microsoft.com/office/powerpoint/2016/6/main">
                        <a:blip r:embed="rId3"/>
                        <a:stretch>
                          <a:fillRect/>
                        </a:stretch>
                      </p166:blipFill>
                      <p166:spPr xmlns:p166="http://schemas.microsoft.com/office/powerpoint/2016/6/main">
                        <a:xfrm>
                          <a:off x="0" y="0"/>
                          <a:ext cx="4876800" cy="2743200"/>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7" name="Slide Zoom 6">
                <a:extLst>
                  <a:ext uri="{FF2B5EF4-FFF2-40B4-BE49-F238E27FC236}">
                    <a16:creationId xmlns:a16="http://schemas.microsoft.com/office/drawing/2014/main" id="{2220A9C0-4F9D-46FC-9A6F-0186D84644C0}"/>
                  </a:ext>
                </a:extLst>
              </p:cNvPr>
              <p:cNvPicPr>
                <a:picLocks noGrp="1" noRot="1" noChangeAspect="1" noMove="1" noResize="1" noEditPoints="1" noAdjustHandles="1" noChangeArrowheads="1" noChangeShapeType="1"/>
              </p:cNvPicPr>
              <p:nvPr/>
            </p:nvPicPr>
            <p:blipFill>
              <a:blip r:embed="rId4"/>
              <a:stretch>
                <a:fillRect/>
              </a:stretch>
            </p:blipFill>
            <p:spPr>
              <a:xfrm>
                <a:off x="836612" y="2861353"/>
                <a:ext cx="4876800" cy="2743200"/>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26DB66BB-1C19-4D66-ACD0-383868015625}"/>
                  </a:ext>
                </a:extLst>
              </p:cNvPr>
              <p:cNvGraphicFramePr>
                <a:graphicFrameLocks noChangeAspect="1"/>
              </p:cNvGraphicFramePr>
              <p:nvPr>
                <p:extLst>
                  <p:ext uri="{D42A27DB-BD31-4B8C-83A1-F6EECF244321}">
                    <p14:modId xmlns:p14="http://schemas.microsoft.com/office/powerpoint/2010/main" val="2441954237"/>
                  </p:ext>
                </p:extLst>
              </p:nvPr>
            </p:nvGraphicFramePr>
            <p:xfrm>
              <a:off x="6478590" y="2861353"/>
              <a:ext cx="4876799" cy="2743200"/>
            </p:xfrm>
            <a:graphic>
              <a:graphicData uri="http://schemas.microsoft.com/office/powerpoint/2016/slidezoom">
                <pslz:sldZm>
                  <pslz:sldZmObj sldId="276" cId="404547041">
                    <pslz:zmPr id="{02B71E18-3BA9-4785-A289-35413A82EE14}" returnToParent="0" transitionDur="1000">
                      <p166:blipFill xmlns:p166="http://schemas.microsoft.com/office/powerpoint/2016/6/main">
                        <a:blip r:embed="rId5"/>
                        <a:stretch>
                          <a:fillRect/>
                        </a:stretch>
                      </p166:blipFill>
                      <p166:spPr xmlns:p166="http://schemas.microsoft.com/office/powerpoint/2016/6/main">
                        <a:xfrm>
                          <a:off x="0" y="0"/>
                          <a:ext cx="4876799" cy="2743200"/>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26DB66BB-1C19-4D66-ACD0-383868015625}"/>
                  </a:ext>
                </a:extLst>
              </p:cNvPr>
              <p:cNvPicPr>
                <a:picLocks noGrp="1" noRot="1" noChangeAspect="1" noMove="1" noResize="1" noEditPoints="1" noAdjustHandles="1" noChangeArrowheads="1" noChangeShapeType="1"/>
              </p:cNvPicPr>
              <p:nvPr/>
            </p:nvPicPr>
            <p:blipFill>
              <a:blip r:embed="rId6"/>
              <a:stretch>
                <a:fillRect/>
              </a:stretch>
            </p:blipFill>
            <p:spPr>
              <a:xfrm>
                <a:off x="6478590" y="2861353"/>
                <a:ext cx="4876799" cy="2743200"/>
              </a:xfrm>
              <a:prstGeom prst="rect">
                <a:avLst/>
              </a:prstGeom>
              <a:ln>
                <a:noFill/>
              </a:ln>
              <a:effectLst>
                <a:outerShdw blurRad="292100" dist="139700" dir="2700000" algn="tl" rotWithShape="0">
                  <a:srgbClr val="333333">
                    <a:alpha val="65000"/>
                  </a:srgbClr>
                </a:outerShdw>
              </a:effectLst>
            </p:spPr>
          </p:pic>
        </mc:Fallback>
      </mc:AlternateContent>
    </p:spTree>
    <p:extLst>
      <p:ext uri="{BB962C8B-B14F-4D97-AF65-F5344CB8AC3E}">
        <p14:creationId xmlns:p14="http://schemas.microsoft.com/office/powerpoint/2010/main" val="1387652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ientist holding DNA gel in front of samples for testing in laboratory">
            <a:extLst>
              <a:ext uri="{FF2B5EF4-FFF2-40B4-BE49-F238E27FC236}">
                <a16:creationId xmlns:a16="http://schemas.microsoft.com/office/drawing/2014/main" id="{4B00D4AC-0EB7-4624-831B-AE01B6FB27BE}"/>
              </a:ext>
            </a:extLst>
          </p:cNvPr>
          <p:cNvPicPr>
            <a:picLocks noChangeAspect="1"/>
          </p:cNvPicPr>
          <p:nvPr/>
        </p:nvPicPr>
        <p:blipFill rotWithShape="1">
          <a:blip r:embed="rId3">
            <a:extLst>
              <a:ext uri="{28A0092B-C50C-407E-A947-70E740481C1C}">
                <a14:useLocalDpi xmlns:a14="http://schemas.microsoft.com/office/drawing/2010/main" val="0"/>
              </a:ext>
            </a:extLst>
          </a:blip>
          <a:srcRect t="5556" b="5556"/>
          <a:stretch/>
        </p:blipFill>
        <p:spPr>
          <a:xfrm>
            <a:off x="6779851" y="4408779"/>
            <a:ext cx="3429000" cy="2286000"/>
          </a:xfrm>
          <a:prstGeom prst="rect">
            <a:avLst/>
          </a:prstGeom>
          <a:ln>
            <a:noFill/>
          </a:ln>
          <a:effectLst>
            <a:outerShdw blurRad="292100" dist="139700" dir="2700000" algn="tl" rotWithShape="0">
              <a:srgbClr val="333333">
                <a:alpha val="65000"/>
              </a:srgbClr>
            </a:outerShdw>
          </a:effectLst>
        </p:spPr>
      </p:pic>
      <p:pic>
        <p:nvPicPr>
          <p:cNvPr id="11" name="Picture 10" descr="Person holding eggplant">
            <a:extLst>
              <a:ext uri="{FF2B5EF4-FFF2-40B4-BE49-F238E27FC236}">
                <a16:creationId xmlns:a16="http://schemas.microsoft.com/office/drawing/2014/main" id="{61CEB55E-D950-4484-9E0B-DF8D01F9C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851" y="1828800"/>
            <a:ext cx="3437604" cy="2286000"/>
          </a:xfrm>
          <a:prstGeom prst="rect">
            <a:avLst/>
          </a:prstGeom>
          <a:ln>
            <a:noFill/>
          </a:ln>
          <a:effectLst>
            <a:outerShdw blurRad="292100" dist="139700" dir="2700000" algn="tl" rotWithShape="0">
              <a:srgbClr val="333333">
                <a:alpha val="65000"/>
              </a:srgbClr>
            </a:outerShdw>
          </a:effectLst>
        </p:spPr>
      </p:pic>
      <p:pic>
        <p:nvPicPr>
          <p:cNvPr id="13" name="Picture 12" descr="Woman sleeping in a bedroom">
            <a:extLst>
              <a:ext uri="{FF2B5EF4-FFF2-40B4-BE49-F238E27FC236}">
                <a16:creationId xmlns:a16="http://schemas.microsoft.com/office/drawing/2014/main" id="{18E72F52-344C-4AC8-AD9D-A70DFC5CC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4958" y="4408779"/>
            <a:ext cx="3429000" cy="2286000"/>
          </a:xfrm>
          <a:prstGeom prst="rect">
            <a:avLst/>
          </a:prstGeom>
          <a:ln>
            <a:noFill/>
          </a:ln>
          <a:effectLst>
            <a:outerShdw blurRad="292100" dist="139700" dir="2700000" algn="tl" rotWithShape="0">
              <a:srgbClr val="333333">
                <a:alpha val="65000"/>
              </a:srgbClr>
            </a:outerShdw>
          </a:effectLst>
        </p:spPr>
      </p:pic>
      <p:sp>
        <p:nvSpPr>
          <p:cNvPr id="4" name="Rectangle 2">
            <a:extLst>
              <a:ext uri="{FF2B5EF4-FFF2-40B4-BE49-F238E27FC236}">
                <a16:creationId xmlns:a16="http://schemas.microsoft.com/office/drawing/2014/main" id="{2A9369AF-2799-47EA-B494-754608C6EAF1}"/>
              </a:ext>
            </a:extLst>
          </p:cNvPr>
          <p:cNvSpPr>
            <a:spLocks noChangeArrowheads="1"/>
          </p:cNvSpPr>
          <p:nvPr/>
        </p:nvSpPr>
        <p:spPr bwMode="auto">
          <a:xfrm>
            <a:off x="419100" y="294858"/>
            <a:ext cx="11353800" cy="1371600"/>
          </a:xfrm>
          <a:prstGeom prst="rect">
            <a:avLst/>
          </a:prstGeom>
          <a:solidFill>
            <a:srgbClr val="4052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365760" rIns="365760" bIns="365760" numCol="1" anchor="t" anchorCtr="0" compatLnSpc="1">
            <a:prstTxWarp prst="textNoShape">
              <a:avLst/>
            </a:prstTxWarp>
          </a:bodyPr>
          <a:lstStyle/>
          <a:p>
            <a:r>
              <a:rPr lang="en-US" sz="4700" dirty="0">
                <a:solidFill>
                  <a:schemeClr val="bg1"/>
                </a:solidFill>
                <a:latin typeface="Abadi Extra Light" panose="020B0204020104020204" pitchFamily="34" charset="0"/>
              </a:rPr>
              <a:t>Physical health services</a:t>
            </a:r>
            <a:endParaRPr lang="en-US" sz="4800" dirty="0">
              <a:solidFill>
                <a:schemeClr val="bg1"/>
              </a:solidFill>
              <a:latin typeface="Abadi Extra Light" panose="020B0204020104020204" pitchFamily="34" charset="0"/>
            </a:endParaRPr>
          </a:p>
        </p:txBody>
      </p:sp>
      <p:sp>
        <p:nvSpPr>
          <p:cNvPr id="6" name="TextBox 5">
            <a:extLst>
              <a:ext uri="{FF2B5EF4-FFF2-40B4-BE49-F238E27FC236}">
                <a16:creationId xmlns:a16="http://schemas.microsoft.com/office/drawing/2014/main" id="{DF8138AD-EFE0-43A1-B7EF-62B544FE82ED}"/>
              </a:ext>
            </a:extLst>
          </p:cNvPr>
          <p:cNvSpPr txBox="1"/>
          <p:nvPr/>
        </p:nvSpPr>
        <p:spPr>
          <a:xfrm>
            <a:off x="1969333" y="6341242"/>
            <a:ext cx="3425968" cy="369332"/>
          </a:xfrm>
          <a:prstGeom prst="rect">
            <a:avLst/>
          </a:prstGeom>
          <a:solidFill>
            <a:srgbClr val="40525E"/>
          </a:solidFill>
        </p:spPr>
        <p:txBody>
          <a:bodyPr wrap="square" rtlCol="0">
            <a:spAutoFit/>
          </a:bodyPr>
          <a:lstStyle/>
          <a:p>
            <a:r>
              <a:rPr lang="en-US" dirty="0">
                <a:solidFill>
                  <a:schemeClr val="bg1"/>
                </a:solidFill>
                <a:latin typeface="Abadi Extra Light" panose="020B0204020104020204" pitchFamily="34" charset="0"/>
              </a:rPr>
              <a:t>Sleep Hygiene</a:t>
            </a:r>
          </a:p>
        </p:txBody>
      </p:sp>
      <p:sp>
        <p:nvSpPr>
          <p:cNvPr id="7" name="TextBox 6">
            <a:extLst>
              <a:ext uri="{FF2B5EF4-FFF2-40B4-BE49-F238E27FC236}">
                <a16:creationId xmlns:a16="http://schemas.microsoft.com/office/drawing/2014/main" id="{1A8AA1B0-F2FE-4043-A4A5-EBE61FFDFC1C}"/>
              </a:ext>
            </a:extLst>
          </p:cNvPr>
          <p:cNvSpPr txBox="1"/>
          <p:nvPr/>
        </p:nvSpPr>
        <p:spPr>
          <a:xfrm>
            <a:off x="6788455" y="3745468"/>
            <a:ext cx="3429333" cy="369332"/>
          </a:xfrm>
          <a:prstGeom prst="rect">
            <a:avLst/>
          </a:prstGeom>
          <a:solidFill>
            <a:srgbClr val="40525E"/>
          </a:solidFill>
        </p:spPr>
        <p:txBody>
          <a:bodyPr wrap="square" rtlCol="0">
            <a:spAutoFit/>
          </a:bodyPr>
          <a:lstStyle/>
          <a:p>
            <a:r>
              <a:rPr lang="en-US" dirty="0">
                <a:solidFill>
                  <a:schemeClr val="bg1"/>
                </a:solidFill>
                <a:latin typeface="Abadi Extra Light" panose="020B0204020104020204" pitchFamily="34" charset="0"/>
              </a:rPr>
              <a:t>Nutrition</a:t>
            </a:r>
          </a:p>
        </p:txBody>
      </p:sp>
      <p:sp>
        <p:nvSpPr>
          <p:cNvPr id="8" name="TextBox 7">
            <a:extLst>
              <a:ext uri="{FF2B5EF4-FFF2-40B4-BE49-F238E27FC236}">
                <a16:creationId xmlns:a16="http://schemas.microsoft.com/office/drawing/2014/main" id="{DC0585D8-5B64-4C17-92E4-DB337F159A27}"/>
              </a:ext>
            </a:extLst>
          </p:cNvPr>
          <p:cNvSpPr txBox="1"/>
          <p:nvPr/>
        </p:nvSpPr>
        <p:spPr>
          <a:xfrm>
            <a:off x="6788455" y="6325447"/>
            <a:ext cx="3429000" cy="369332"/>
          </a:xfrm>
          <a:prstGeom prst="rect">
            <a:avLst/>
          </a:prstGeom>
          <a:solidFill>
            <a:srgbClr val="40525E"/>
          </a:solidFill>
        </p:spPr>
        <p:txBody>
          <a:bodyPr wrap="square" rtlCol="0">
            <a:spAutoFit/>
          </a:bodyPr>
          <a:lstStyle/>
          <a:p>
            <a:r>
              <a:rPr lang="en-US" dirty="0">
                <a:solidFill>
                  <a:schemeClr val="bg1"/>
                </a:solidFill>
                <a:latin typeface="Abadi Extra Light" panose="020B0204020104020204" pitchFamily="34" charset="0"/>
              </a:rPr>
              <a:t>Body markers</a:t>
            </a:r>
          </a:p>
        </p:txBody>
      </p:sp>
      <p:pic>
        <p:nvPicPr>
          <p:cNvPr id="12" name="Picture 11" descr="Person running on road">
            <a:extLst>
              <a:ext uri="{FF2B5EF4-FFF2-40B4-BE49-F238E27FC236}">
                <a16:creationId xmlns:a16="http://schemas.microsoft.com/office/drawing/2014/main" id="{D4FE5611-C359-466E-B382-42D67E98C5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4120" y="1828800"/>
            <a:ext cx="3429838" cy="228600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82206DCC-2E30-48A8-935A-79C2E0F50B08}"/>
              </a:ext>
            </a:extLst>
          </p:cNvPr>
          <p:cNvSpPr txBox="1"/>
          <p:nvPr/>
        </p:nvSpPr>
        <p:spPr>
          <a:xfrm>
            <a:off x="1969333" y="3745468"/>
            <a:ext cx="3425968" cy="369332"/>
          </a:xfrm>
          <a:prstGeom prst="rect">
            <a:avLst/>
          </a:prstGeom>
          <a:solidFill>
            <a:srgbClr val="40525E"/>
          </a:solidFill>
        </p:spPr>
        <p:txBody>
          <a:bodyPr wrap="square" rtlCol="0">
            <a:spAutoFit/>
          </a:bodyPr>
          <a:lstStyle/>
          <a:p>
            <a:r>
              <a:rPr lang="en-US" dirty="0">
                <a:solidFill>
                  <a:schemeClr val="bg1"/>
                </a:solidFill>
                <a:latin typeface="Abadi Extra Light" panose="020B0204020104020204" pitchFamily="34" charset="0"/>
              </a:rPr>
              <a:t>Exercise</a:t>
            </a:r>
          </a:p>
        </p:txBody>
      </p:sp>
      <p:sp>
        <p:nvSpPr>
          <p:cNvPr id="2" name="TextBox 1">
            <a:extLst>
              <a:ext uri="{FF2B5EF4-FFF2-40B4-BE49-F238E27FC236}">
                <a16:creationId xmlns:a16="http://schemas.microsoft.com/office/drawing/2014/main" id="{61971534-9ED1-417C-92E2-AB269AC06843}"/>
              </a:ext>
            </a:extLst>
          </p:cNvPr>
          <p:cNvSpPr txBox="1"/>
          <p:nvPr/>
        </p:nvSpPr>
        <p:spPr>
          <a:xfrm>
            <a:off x="1969333" y="1828800"/>
            <a:ext cx="3442818" cy="1900873"/>
          </a:xfrm>
          <a:prstGeom prst="rect">
            <a:avLst/>
          </a:prstGeom>
          <a:solidFill>
            <a:schemeClr val="bg1">
              <a:alpha val="80000"/>
            </a:schemeClr>
          </a:solidFill>
        </p:spPr>
        <p:txBody>
          <a:bodyPr wrap="square" rtlCol="0" anchor="ctr">
            <a:noAutofit/>
          </a:bodyPr>
          <a:lstStyle/>
          <a:p>
            <a:pPr algn="ctr"/>
            <a:r>
              <a:rPr lang="en-US" dirty="0">
                <a:latin typeface="Abadi Extra Light" panose="020B0204020104020204" pitchFamily="34" charset="0"/>
              </a:rPr>
              <a:t>Onsite Gym</a:t>
            </a:r>
          </a:p>
          <a:p>
            <a:pPr algn="ctr"/>
            <a:r>
              <a:rPr lang="en-US" dirty="0">
                <a:latin typeface="Abadi Extra Light" panose="020B0204020104020204" pitchFamily="34" charset="0"/>
              </a:rPr>
              <a:t>Group Classes</a:t>
            </a:r>
          </a:p>
          <a:p>
            <a:pPr algn="ctr"/>
            <a:r>
              <a:rPr lang="en-US" dirty="0">
                <a:latin typeface="Abadi Extra Light" panose="020B0204020104020204" pitchFamily="34" charset="0"/>
              </a:rPr>
              <a:t>Personal Training</a:t>
            </a:r>
          </a:p>
          <a:p>
            <a:pPr algn="ctr"/>
            <a:r>
              <a:rPr lang="en-US" dirty="0">
                <a:latin typeface="Abadi Extra Light" panose="020B0204020104020204" pitchFamily="34" charset="0"/>
              </a:rPr>
              <a:t>Yoga</a:t>
            </a:r>
          </a:p>
        </p:txBody>
      </p:sp>
      <p:sp>
        <p:nvSpPr>
          <p:cNvPr id="14" name="TextBox 13">
            <a:extLst>
              <a:ext uri="{FF2B5EF4-FFF2-40B4-BE49-F238E27FC236}">
                <a16:creationId xmlns:a16="http://schemas.microsoft.com/office/drawing/2014/main" id="{05A3F926-1B53-498F-B4C9-25837D8489AC}"/>
              </a:ext>
            </a:extLst>
          </p:cNvPr>
          <p:cNvSpPr txBox="1"/>
          <p:nvPr/>
        </p:nvSpPr>
        <p:spPr>
          <a:xfrm>
            <a:off x="6775755" y="1828799"/>
            <a:ext cx="3442818" cy="1900873"/>
          </a:xfrm>
          <a:prstGeom prst="rect">
            <a:avLst/>
          </a:prstGeom>
          <a:solidFill>
            <a:schemeClr val="bg1">
              <a:alpha val="80000"/>
            </a:schemeClr>
          </a:solidFill>
        </p:spPr>
        <p:txBody>
          <a:bodyPr wrap="square" rtlCol="0" anchor="ctr">
            <a:noAutofit/>
          </a:bodyPr>
          <a:lstStyle/>
          <a:p>
            <a:pPr algn="ctr"/>
            <a:r>
              <a:rPr lang="en-US" dirty="0">
                <a:latin typeface="Abadi Extra Light" panose="020B0204020104020204" pitchFamily="34" charset="0"/>
              </a:rPr>
              <a:t>Onsite Health Coaching**</a:t>
            </a:r>
          </a:p>
        </p:txBody>
      </p:sp>
      <p:sp>
        <p:nvSpPr>
          <p:cNvPr id="17" name="TextBox 16">
            <a:extLst>
              <a:ext uri="{FF2B5EF4-FFF2-40B4-BE49-F238E27FC236}">
                <a16:creationId xmlns:a16="http://schemas.microsoft.com/office/drawing/2014/main" id="{9D130A97-2915-475D-807B-CCCFF7EF78E9}"/>
              </a:ext>
            </a:extLst>
          </p:cNvPr>
          <p:cNvSpPr txBox="1"/>
          <p:nvPr/>
        </p:nvSpPr>
        <p:spPr>
          <a:xfrm>
            <a:off x="1951140" y="4408779"/>
            <a:ext cx="3442818" cy="1900873"/>
          </a:xfrm>
          <a:prstGeom prst="rect">
            <a:avLst/>
          </a:prstGeom>
          <a:solidFill>
            <a:schemeClr val="bg1">
              <a:alpha val="80000"/>
            </a:schemeClr>
          </a:solidFill>
        </p:spPr>
        <p:txBody>
          <a:bodyPr wrap="square" rtlCol="0" anchor="ctr">
            <a:noAutofit/>
          </a:bodyPr>
          <a:lstStyle/>
          <a:p>
            <a:pPr algn="ctr"/>
            <a:r>
              <a:rPr lang="en-US" dirty="0">
                <a:latin typeface="Abadi Extra Light" panose="020B0204020104020204" pitchFamily="34" charset="0"/>
              </a:rPr>
              <a:t>Onsite Health Coaching**</a:t>
            </a:r>
          </a:p>
          <a:p>
            <a:pPr algn="ctr"/>
            <a:r>
              <a:rPr lang="en-US" dirty="0">
                <a:latin typeface="Abadi Extra Light" panose="020B0204020104020204" pitchFamily="34" charset="0"/>
              </a:rPr>
              <a:t>Sleep Hygiene App**</a:t>
            </a:r>
          </a:p>
        </p:txBody>
      </p:sp>
      <p:sp>
        <p:nvSpPr>
          <p:cNvPr id="18" name="TextBox 17">
            <a:extLst>
              <a:ext uri="{FF2B5EF4-FFF2-40B4-BE49-F238E27FC236}">
                <a16:creationId xmlns:a16="http://schemas.microsoft.com/office/drawing/2014/main" id="{C9817E5C-F862-4BF9-9108-3B4E85F5FB97}"/>
              </a:ext>
            </a:extLst>
          </p:cNvPr>
          <p:cNvSpPr txBox="1"/>
          <p:nvPr/>
        </p:nvSpPr>
        <p:spPr>
          <a:xfrm>
            <a:off x="6774637" y="4408778"/>
            <a:ext cx="3442818" cy="1900873"/>
          </a:xfrm>
          <a:prstGeom prst="rect">
            <a:avLst/>
          </a:prstGeom>
          <a:solidFill>
            <a:schemeClr val="bg1">
              <a:alpha val="80000"/>
            </a:schemeClr>
          </a:solidFill>
        </p:spPr>
        <p:txBody>
          <a:bodyPr wrap="square" rtlCol="0" anchor="ctr">
            <a:noAutofit/>
          </a:bodyPr>
          <a:lstStyle/>
          <a:p>
            <a:pPr algn="ctr"/>
            <a:r>
              <a:rPr lang="en-US" dirty="0">
                <a:latin typeface="Abadi Extra Light" panose="020B0204020104020204" pitchFamily="34" charset="0"/>
              </a:rPr>
              <a:t>Onsite Biometric Screening**</a:t>
            </a:r>
          </a:p>
        </p:txBody>
      </p:sp>
    </p:spTree>
    <p:extLst>
      <p:ext uri="{BB962C8B-B14F-4D97-AF65-F5344CB8AC3E}">
        <p14:creationId xmlns:p14="http://schemas.microsoft.com/office/powerpoint/2010/main" val="2578880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writing in notebook">
            <a:extLst>
              <a:ext uri="{FF2B5EF4-FFF2-40B4-BE49-F238E27FC236}">
                <a16:creationId xmlns:a16="http://schemas.microsoft.com/office/drawing/2014/main" id="{ED852FCC-AC00-4636-85BE-BD2E0BE27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455" y="4408779"/>
            <a:ext cx="3429000" cy="2286000"/>
          </a:xfrm>
          <a:prstGeom prst="rect">
            <a:avLst/>
          </a:prstGeom>
          <a:ln>
            <a:noFill/>
          </a:ln>
          <a:effectLst>
            <a:outerShdw blurRad="292100" dist="139700" dir="2700000" algn="tl" rotWithShape="0">
              <a:srgbClr val="333333">
                <a:alpha val="65000"/>
              </a:srgbClr>
            </a:outerShdw>
          </a:effectLst>
        </p:spPr>
      </p:pic>
      <p:pic>
        <p:nvPicPr>
          <p:cNvPr id="20" name="Picture 19" descr="Two business people communicating">
            <a:extLst>
              <a:ext uri="{FF2B5EF4-FFF2-40B4-BE49-F238E27FC236}">
                <a16:creationId xmlns:a16="http://schemas.microsoft.com/office/drawing/2014/main" id="{78A8579B-CC11-476A-B393-2F0EE70DB0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3151" y="4404097"/>
            <a:ext cx="3427276" cy="2284292"/>
          </a:xfrm>
          <a:prstGeom prst="rect">
            <a:avLst/>
          </a:prstGeom>
          <a:ln>
            <a:noFill/>
          </a:ln>
          <a:effectLst>
            <a:outerShdw blurRad="292100" dist="139700" dir="2700000" algn="tl" rotWithShape="0">
              <a:srgbClr val="333333">
                <a:alpha val="65000"/>
              </a:srgbClr>
            </a:outerShdw>
          </a:effectLst>
        </p:spPr>
      </p:pic>
      <p:pic>
        <p:nvPicPr>
          <p:cNvPr id="22" name="Picture 21" descr="People greeting customers">
            <a:extLst>
              <a:ext uri="{FF2B5EF4-FFF2-40B4-BE49-F238E27FC236}">
                <a16:creationId xmlns:a16="http://schemas.microsoft.com/office/drawing/2014/main" id="{4C31AC84-7A48-47CF-A460-88F92F420A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122" y="1826032"/>
            <a:ext cx="3429333" cy="2286000"/>
          </a:xfrm>
          <a:prstGeom prst="rect">
            <a:avLst/>
          </a:prstGeom>
          <a:ln>
            <a:noFill/>
          </a:ln>
          <a:effectLst>
            <a:outerShdw blurRad="292100" dist="139700" dir="2700000" algn="tl" rotWithShape="0">
              <a:srgbClr val="333333">
                <a:alpha val="65000"/>
              </a:srgbClr>
            </a:outerShdw>
          </a:effectLst>
        </p:spPr>
      </p:pic>
      <p:pic>
        <p:nvPicPr>
          <p:cNvPr id="24" name="Picture 23" descr="Students studying with teacher overlooking">
            <a:extLst>
              <a:ext uri="{FF2B5EF4-FFF2-40B4-BE49-F238E27FC236}">
                <a16:creationId xmlns:a16="http://schemas.microsoft.com/office/drawing/2014/main" id="{41A8BB54-3385-4EA2-AB15-5DB820DDE7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5464" y="1826032"/>
            <a:ext cx="3429837" cy="22860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28F12DC-040F-4647-AE42-3F1BB0654A4A}"/>
              </a:ext>
            </a:extLst>
          </p:cNvPr>
          <p:cNvSpPr txBox="1"/>
          <p:nvPr/>
        </p:nvSpPr>
        <p:spPr>
          <a:xfrm>
            <a:off x="1983151" y="6325447"/>
            <a:ext cx="3425968" cy="369332"/>
          </a:xfrm>
          <a:prstGeom prst="rect">
            <a:avLst/>
          </a:prstGeom>
          <a:solidFill>
            <a:srgbClr val="40525E"/>
          </a:solidFill>
        </p:spPr>
        <p:txBody>
          <a:bodyPr wrap="square" rtlCol="0">
            <a:spAutoFit/>
          </a:bodyPr>
          <a:lstStyle/>
          <a:p>
            <a:r>
              <a:rPr lang="en-US" dirty="0">
                <a:solidFill>
                  <a:schemeClr val="bg1"/>
                </a:solidFill>
                <a:latin typeface="Abadi Extra Light" panose="020B0204020104020204" pitchFamily="34" charset="0"/>
              </a:rPr>
              <a:t>Professional Services</a:t>
            </a:r>
          </a:p>
        </p:txBody>
      </p:sp>
      <p:sp>
        <p:nvSpPr>
          <p:cNvPr id="15" name="TextBox 14">
            <a:extLst>
              <a:ext uri="{FF2B5EF4-FFF2-40B4-BE49-F238E27FC236}">
                <a16:creationId xmlns:a16="http://schemas.microsoft.com/office/drawing/2014/main" id="{9F04821F-B211-4A32-867C-49BDF6C99B5B}"/>
              </a:ext>
            </a:extLst>
          </p:cNvPr>
          <p:cNvSpPr txBox="1"/>
          <p:nvPr/>
        </p:nvSpPr>
        <p:spPr>
          <a:xfrm>
            <a:off x="6788455" y="3745468"/>
            <a:ext cx="3429333" cy="369332"/>
          </a:xfrm>
          <a:prstGeom prst="rect">
            <a:avLst/>
          </a:prstGeom>
          <a:solidFill>
            <a:srgbClr val="40525E"/>
          </a:solidFill>
        </p:spPr>
        <p:txBody>
          <a:bodyPr wrap="square" rtlCol="0">
            <a:spAutoFit/>
          </a:bodyPr>
          <a:lstStyle/>
          <a:p>
            <a:r>
              <a:rPr lang="en-US" dirty="0">
                <a:solidFill>
                  <a:schemeClr val="bg1"/>
                </a:solidFill>
                <a:latin typeface="Abadi Extra Light" panose="020B0204020104020204" pitchFamily="34" charset="0"/>
              </a:rPr>
              <a:t>Support Services</a:t>
            </a:r>
          </a:p>
        </p:txBody>
      </p:sp>
      <p:sp>
        <p:nvSpPr>
          <p:cNvPr id="16" name="TextBox 15">
            <a:extLst>
              <a:ext uri="{FF2B5EF4-FFF2-40B4-BE49-F238E27FC236}">
                <a16:creationId xmlns:a16="http://schemas.microsoft.com/office/drawing/2014/main" id="{A936C832-362D-444E-AD06-7338A4F933F3}"/>
              </a:ext>
            </a:extLst>
          </p:cNvPr>
          <p:cNvSpPr txBox="1"/>
          <p:nvPr/>
        </p:nvSpPr>
        <p:spPr>
          <a:xfrm>
            <a:off x="6788455" y="6325447"/>
            <a:ext cx="3429000" cy="369332"/>
          </a:xfrm>
          <a:prstGeom prst="rect">
            <a:avLst/>
          </a:prstGeom>
          <a:solidFill>
            <a:srgbClr val="40525E"/>
          </a:solidFill>
        </p:spPr>
        <p:txBody>
          <a:bodyPr wrap="square" rtlCol="0">
            <a:spAutoFit/>
          </a:bodyPr>
          <a:lstStyle/>
          <a:p>
            <a:r>
              <a:rPr lang="en-US" dirty="0">
                <a:solidFill>
                  <a:schemeClr val="bg1"/>
                </a:solidFill>
                <a:latin typeface="Abadi Extra Light" panose="020B0204020104020204" pitchFamily="34" charset="0"/>
              </a:rPr>
              <a:t>Referral Services</a:t>
            </a:r>
          </a:p>
        </p:txBody>
      </p:sp>
      <p:sp>
        <p:nvSpPr>
          <p:cNvPr id="17" name="TextBox 16">
            <a:extLst>
              <a:ext uri="{FF2B5EF4-FFF2-40B4-BE49-F238E27FC236}">
                <a16:creationId xmlns:a16="http://schemas.microsoft.com/office/drawing/2014/main" id="{7C6EEE35-4544-475B-9D93-A3F09E1535AC}"/>
              </a:ext>
            </a:extLst>
          </p:cNvPr>
          <p:cNvSpPr txBox="1"/>
          <p:nvPr/>
        </p:nvSpPr>
        <p:spPr>
          <a:xfrm>
            <a:off x="1969333" y="3745468"/>
            <a:ext cx="3425968" cy="369332"/>
          </a:xfrm>
          <a:prstGeom prst="rect">
            <a:avLst/>
          </a:prstGeom>
          <a:solidFill>
            <a:srgbClr val="40525E"/>
          </a:solidFill>
        </p:spPr>
        <p:txBody>
          <a:bodyPr wrap="square" rtlCol="0">
            <a:spAutoFit/>
          </a:bodyPr>
          <a:lstStyle/>
          <a:p>
            <a:r>
              <a:rPr lang="en-US" dirty="0">
                <a:solidFill>
                  <a:schemeClr val="bg1"/>
                </a:solidFill>
                <a:latin typeface="Abadi Extra Light" panose="020B0204020104020204" pitchFamily="34" charset="0"/>
              </a:rPr>
              <a:t>Education and Training</a:t>
            </a:r>
          </a:p>
        </p:txBody>
      </p:sp>
      <p:sp>
        <p:nvSpPr>
          <p:cNvPr id="11" name="Rectangle 2">
            <a:extLst>
              <a:ext uri="{FF2B5EF4-FFF2-40B4-BE49-F238E27FC236}">
                <a16:creationId xmlns:a16="http://schemas.microsoft.com/office/drawing/2014/main" id="{C5794EC4-DC3A-40C2-B496-6ADB27631C35}"/>
              </a:ext>
            </a:extLst>
          </p:cNvPr>
          <p:cNvSpPr>
            <a:spLocks noChangeArrowheads="1"/>
          </p:cNvSpPr>
          <p:nvPr/>
        </p:nvSpPr>
        <p:spPr bwMode="auto">
          <a:xfrm>
            <a:off x="419100" y="294858"/>
            <a:ext cx="11353800" cy="1371600"/>
          </a:xfrm>
          <a:prstGeom prst="rect">
            <a:avLst/>
          </a:prstGeom>
          <a:solidFill>
            <a:srgbClr val="4052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365760" rIns="365760" bIns="365760" numCol="1" anchor="t" anchorCtr="0" compatLnSpc="1">
            <a:prstTxWarp prst="textNoShape">
              <a:avLst/>
            </a:prstTxWarp>
          </a:bodyPr>
          <a:lstStyle/>
          <a:p>
            <a:r>
              <a:rPr lang="en-US" sz="4700" dirty="0">
                <a:solidFill>
                  <a:schemeClr val="bg1"/>
                </a:solidFill>
                <a:latin typeface="Abadi Extra Light" panose="020B0204020104020204" pitchFamily="34" charset="0"/>
              </a:rPr>
              <a:t>Mental health services</a:t>
            </a:r>
            <a:endParaRPr lang="en-US" sz="4800" dirty="0">
              <a:solidFill>
                <a:schemeClr val="bg1"/>
              </a:solidFill>
              <a:latin typeface="Abadi Extra Light" panose="020B0204020104020204" pitchFamily="34" charset="0"/>
            </a:endParaRPr>
          </a:p>
        </p:txBody>
      </p:sp>
      <p:sp>
        <p:nvSpPr>
          <p:cNvPr id="12" name="TextBox 11">
            <a:extLst>
              <a:ext uri="{FF2B5EF4-FFF2-40B4-BE49-F238E27FC236}">
                <a16:creationId xmlns:a16="http://schemas.microsoft.com/office/drawing/2014/main" id="{604BF6CB-97FA-4553-8F59-090A746042BB}"/>
              </a:ext>
            </a:extLst>
          </p:cNvPr>
          <p:cNvSpPr txBox="1"/>
          <p:nvPr/>
        </p:nvSpPr>
        <p:spPr>
          <a:xfrm>
            <a:off x="1969333" y="1828800"/>
            <a:ext cx="3442818" cy="1900873"/>
          </a:xfrm>
          <a:prstGeom prst="rect">
            <a:avLst/>
          </a:prstGeom>
          <a:solidFill>
            <a:schemeClr val="bg1">
              <a:alpha val="80000"/>
            </a:schemeClr>
          </a:solidFill>
        </p:spPr>
        <p:txBody>
          <a:bodyPr wrap="square" rtlCol="0" anchor="ctr">
            <a:noAutofit/>
          </a:bodyPr>
          <a:lstStyle/>
          <a:p>
            <a:pPr algn="ctr"/>
            <a:r>
              <a:rPr lang="en-US" dirty="0">
                <a:latin typeface="Abadi Extra Light" panose="020B0204020104020204" pitchFamily="34" charset="0"/>
              </a:rPr>
              <a:t>Resilience Training **</a:t>
            </a:r>
          </a:p>
          <a:p>
            <a:pPr algn="ctr"/>
            <a:r>
              <a:rPr lang="en-US" dirty="0">
                <a:latin typeface="Abadi Extra Light" panose="020B0204020104020204" pitchFamily="34" charset="0"/>
              </a:rPr>
              <a:t>Mindfulness Training**</a:t>
            </a:r>
          </a:p>
        </p:txBody>
      </p:sp>
      <p:sp>
        <p:nvSpPr>
          <p:cNvPr id="13" name="TextBox 12">
            <a:extLst>
              <a:ext uri="{FF2B5EF4-FFF2-40B4-BE49-F238E27FC236}">
                <a16:creationId xmlns:a16="http://schemas.microsoft.com/office/drawing/2014/main" id="{1D0B5CB6-2E2C-409B-AB14-0694B74A063B}"/>
              </a:ext>
            </a:extLst>
          </p:cNvPr>
          <p:cNvSpPr txBox="1"/>
          <p:nvPr/>
        </p:nvSpPr>
        <p:spPr>
          <a:xfrm>
            <a:off x="6775755" y="1828799"/>
            <a:ext cx="3442818" cy="1900873"/>
          </a:xfrm>
          <a:prstGeom prst="rect">
            <a:avLst/>
          </a:prstGeom>
          <a:solidFill>
            <a:schemeClr val="bg1">
              <a:alpha val="80000"/>
            </a:schemeClr>
          </a:solidFill>
        </p:spPr>
        <p:txBody>
          <a:bodyPr wrap="square" rtlCol="0" anchor="ctr">
            <a:noAutofit/>
          </a:bodyPr>
          <a:lstStyle/>
          <a:p>
            <a:pPr algn="ctr"/>
            <a:r>
              <a:rPr lang="en-US" dirty="0">
                <a:latin typeface="Abadi Extra Light" panose="020B0204020104020204" pitchFamily="34" charset="0"/>
              </a:rPr>
              <a:t>In-House Peer Support</a:t>
            </a:r>
          </a:p>
          <a:p>
            <a:pPr algn="ctr"/>
            <a:r>
              <a:rPr lang="en-US" dirty="0">
                <a:latin typeface="Abadi Extra Light" panose="020B0204020104020204" pitchFamily="34" charset="0"/>
              </a:rPr>
              <a:t>In-House Chaplain</a:t>
            </a:r>
          </a:p>
          <a:p>
            <a:pPr algn="ctr"/>
            <a:r>
              <a:rPr lang="en-US" dirty="0">
                <a:latin typeface="Abadi Extra Light" panose="020B0204020104020204" pitchFamily="34" charset="0"/>
              </a:rPr>
              <a:t>Family Events</a:t>
            </a:r>
          </a:p>
          <a:p>
            <a:pPr algn="ctr"/>
            <a:r>
              <a:rPr lang="en-US" dirty="0">
                <a:latin typeface="Abadi Extra Light" panose="020B0204020104020204" pitchFamily="34" charset="0"/>
              </a:rPr>
              <a:t>Behavioral Heath Apps</a:t>
            </a:r>
          </a:p>
          <a:p>
            <a:pPr algn="ctr"/>
            <a:r>
              <a:rPr lang="en-US" dirty="0">
                <a:latin typeface="Abadi Extra Light" panose="020B0204020104020204" pitchFamily="34" charset="0"/>
              </a:rPr>
              <a:t>Equine Program**</a:t>
            </a:r>
          </a:p>
          <a:p>
            <a:pPr algn="ctr"/>
            <a:r>
              <a:rPr lang="en-US" dirty="0">
                <a:latin typeface="Abadi Extra Light" panose="020B0204020104020204" pitchFamily="34" charset="0"/>
              </a:rPr>
              <a:t>Service Dogs</a:t>
            </a:r>
          </a:p>
        </p:txBody>
      </p:sp>
      <p:sp>
        <p:nvSpPr>
          <p:cNvPr id="19" name="TextBox 18">
            <a:extLst>
              <a:ext uri="{FF2B5EF4-FFF2-40B4-BE49-F238E27FC236}">
                <a16:creationId xmlns:a16="http://schemas.microsoft.com/office/drawing/2014/main" id="{57DF7890-8031-4FD0-9F9E-5C997C0EA82D}"/>
              </a:ext>
            </a:extLst>
          </p:cNvPr>
          <p:cNvSpPr txBox="1"/>
          <p:nvPr/>
        </p:nvSpPr>
        <p:spPr>
          <a:xfrm>
            <a:off x="1951140" y="4408779"/>
            <a:ext cx="3442818" cy="1900873"/>
          </a:xfrm>
          <a:prstGeom prst="rect">
            <a:avLst/>
          </a:prstGeom>
          <a:solidFill>
            <a:schemeClr val="bg1">
              <a:alpha val="80000"/>
            </a:schemeClr>
          </a:solidFill>
        </p:spPr>
        <p:txBody>
          <a:bodyPr wrap="square" rtlCol="0" anchor="ctr">
            <a:noAutofit/>
          </a:bodyPr>
          <a:lstStyle/>
          <a:p>
            <a:pPr algn="ctr"/>
            <a:r>
              <a:rPr lang="en-US" dirty="0">
                <a:latin typeface="Abadi Extra Light" panose="020B0204020104020204" pitchFamily="34" charset="0"/>
              </a:rPr>
              <a:t>On-site clinician</a:t>
            </a:r>
          </a:p>
          <a:p>
            <a:pPr algn="ctr"/>
            <a:r>
              <a:rPr lang="en-US" dirty="0">
                <a:latin typeface="Abadi Extra Light" panose="020B0204020104020204" pitchFamily="34" charset="0"/>
              </a:rPr>
              <a:t>Insurance Plan Provided Psychological and Psychiatric Services</a:t>
            </a:r>
          </a:p>
          <a:p>
            <a:pPr algn="ctr"/>
            <a:r>
              <a:rPr lang="en-US" dirty="0">
                <a:latin typeface="Abadi Extra Light" panose="020B0204020104020204" pitchFamily="34" charset="0"/>
              </a:rPr>
              <a:t>Residential Treatment</a:t>
            </a:r>
          </a:p>
          <a:p>
            <a:pPr algn="ctr"/>
            <a:r>
              <a:rPr lang="en-US" dirty="0">
                <a:latin typeface="Abadi Extra Light" panose="020B0204020104020204" pitchFamily="34" charset="0"/>
              </a:rPr>
              <a:t>Substance Abuse Programs</a:t>
            </a:r>
          </a:p>
        </p:txBody>
      </p:sp>
      <p:sp>
        <p:nvSpPr>
          <p:cNvPr id="21" name="TextBox 20">
            <a:extLst>
              <a:ext uri="{FF2B5EF4-FFF2-40B4-BE49-F238E27FC236}">
                <a16:creationId xmlns:a16="http://schemas.microsoft.com/office/drawing/2014/main" id="{230EB08E-5D55-4B96-AAE6-7F52D9734A91}"/>
              </a:ext>
            </a:extLst>
          </p:cNvPr>
          <p:cNvSpPr txBox="1"/>
          <p:nvPr/>
        </p:nvSpPr>
        <p:spPr>
          <a:xfrm>
            <a:off x="6774637" y="4408778"/>
            <a:ext cx="3442818" cy="1900873"/>
          </a:xfrm>
          <a:prstGeom prst="rect">
            <a:avLst/>
          </a:prstGeom>
          <a:solidFill>
            <a:schemeClr val="bg1">
              <a:alpha val="80000"/>
            </a:schemeClr>
          </a:solidFill>
        </p:spPr>
        <p:txBody>
          <a:bodyPr wrap="square" rtlCol="0" anchor="ctr">
            <a:noAutofit/>
          </a:bodyPr>
          <a:lstStyle/>
          <a:p>
            <a:pPr algn="ctr"/>
            <a:r>
              <a:rPr lang="en-US" dirty="0">
                <a:latin typeface="Abadi Extra Light" panose="020B0204020104020204" pitchFamily="34" charset="0"/>
              </a:rPr>
              <a:t>Employee Assistance Program</a:t>
            </a:r>
          </a:p>
          <a:p>
            <a:pPr algn="ctr"/>
            <a:r>
              <a:rPr lang="en-US" dirty="0">
                <a:latin typeface="Abadi Extra Light" panose="020B0204020104020204" pitchFamily="34" charset="0"/>
              </a:rPr>
              <a:t>Hotlines</a:t>
            </a:r>
          </a:p>
          <a:p>
            <a:pPr algn="ctr"/>
            <a:r>
              <a:rPr lang="en-US" dirty="0">
                <a:latin typeface="Abadi Extra Light" panose="020B0204020104020204" pitchFamily="34" charset="0"/>
              </a:rPr>
              <a:t>Veterans Services</a:t>
            </a:r>
          </a:p>
        </p:txBody>
      </p:sp>
    </p:spTree>
    <p:extLst>
      <p:ext uri="{BB962C8B-B14F-4D97-AF65-F5344CB8AC3E}">
        <p14:creationId xmlns:p14="http://schemas.microsoft.com/office/powerpoint/2010/main" val="404547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32D1-45E4-4290-8930-95C2EBE716BD}"/>
              </a:ext>
            </a:extLst>
          </p:cNvPr>
          <p:cNvSpPr>
            <a:spLocks noGrp="1"/>
          </p:cNvSpPr>
          <p:nvPr>
            <p:ph type="title"/>
          </p:nvPr>
        </p:nvSpPr>
        <p:spPr>
          <a:solidFill>
            <a:srgbClr val="40525E"/>
          </a:solidFill>
        </p:spPr>
        <p:txBody>
          <a:bodyPr lIns="365760"/>
          <a:lstStyle/>
          <a:p>
            <a:r>
              <a:rPr lang="en-US" dirty="0">
                <a:solidFill>
                  <a:schemeClr val="bg1"/>
                </a:solidFill>
              </a:rPr>
              <a:t>Agenda</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E3936485-FCEE-4620-805E-22CE507A857B}"/>
                  </a:ext>
                </a:extLst>
              </p:cNvPr>
              <p:cNvGraphicFramePr>
                <a:graphicFrameLocks noChangeAspect="1"/>
              </p:cNvGraphicFramePr>
              <p:nvPr>
                <p:extLst>
                  <p:ext uri="{D42A27DB-BD31-4B8C-83A1-F6EECF244321}">
                    <p14:modId xmlns:p14="http://schemas.microsoft.com/office/powerpoint/2010/main" val="1702476102"/>
                  </p:ext>
                </p:extLst>
              </p:nvPr>
            </p:nvGraphicFramePr>
            <p:xfrm>
              <a:off x="838200" y="1825625"/>
              <a:ext cx="10515600" cy="4351338"/>
            </p:xfrm>
            <a:graphic>
              <a:graphicData uri="http://schemas.microsoft.com/office/powerpoint/2016/summaryzoom">
                <psuz:summaryZm>
                  <psuz:summaryZmObj sectionId="{A95592C5-B4CD-474E-B38C-5010DB7D6BF2}">
                    <psuz:zmPr id="{1737FA7C-C598-4595-886F-68A751372111}" transitionDur="1000">
                      <p166:blipFill xmlns:p166="http://schemas.microsoft.com/office/powerpoint/2016/6/main">
                        <a:blip r:embed="rId2"/>
                        <a:stretch>
                          <a:fillRect/>
                        </a:stretch>
                      </p166:blipFill>
                      <p166:spPr xmlns:p166="http://schemas.microsoft.com/office/powerpoint/2016/6/main">
                        <a:xfrm>
                          <a:off x="1711460" y="152297"/>
                          <a:ext cx="3481070" cy="1958102"/>
                        </a:xfrm>
                        <a:prstGeom prst="rect">
                          <a:avLst/>
                        </a:prstGeom>
                        <a:ln>
                          <a:noFill/>
                        </a:ln>
                        <a:effectLst>
                          <a:outerShdw blurRad="292100" dist="139700" dir="2700000" algn="tl" rotWithShape="0">
                            <a:srgbClr val="333333">
                              <a:alpha val="65000"/>
                            </a:srgbClr>
                          </a:outerShdw>
                        </a:effectLst>
                      </p166:spPr>
                    </psuz:zmPr>
                  </psuz:summaryZmObj>
                  <psuz:summaryZmObj sectionId="{1F6BFF42-7E85-46E3-83DB-16098EC28EE2}">
                    <psuz:zmPr id="{E847AA00-4940-485E-A410-B5555AA3A526}" transitionDur="1000">
                      <p166:blipFill xmlns:p166="http://schemas.microsoft.com/office/powerpoint/2016/6/main">
                        <a:blip r:embed="rId3"/>
                        <a:stretch>
                          <a:fillRect/>
                        </a:stretch>
                      </p166:blipFill>
                      <p166:spPr xmlns:p166="http://schemas.microsoft.com/office/powerpoint/2016/6/main">
                        <a:xfrm>
                          <a:off x="5323070" y="152297"/>
                          <a:ext cx="3481070" cy="1958102"/>
                        </a:xfrm>
                        <a:prstGeom prst="rect">
                          <a:avLst/>
                        </a:prstGeom>
                        <a:ln>
                          <a:noFill/>
                        </a:ln>
                        <a:effectLst>
                          <a:outerShdw blurRad="292100" dist="139700" dir="2700000" algn="tl" rotWithShape="0">
                            <a:srgbClr val="333333">
                              <a:alpha val="65000"/>
                            </a:srgbClr>
                          </a:outerShdw>
                        </a:effectLst>
                      </p166:spPr>
                    </psuz:zmPr>
                  </psuz:summaryZmObj>
                  <psuz:summaryZmObj sectionId="{CC7D2FE8-2F47-4992-8384-785D6D1EFE87}">
                    <psuz:zmPr id="{DE3085FD-FE32-4307-8009-78E6B4AEECD4}" transitionDur="1000">
                      <p166:blipFill xmlns:p166="http://schemas.microsoft.com/office/powerpoint/2016/6/main">
                        <a:blip r:embed="rId4"/>
                        <a:stretch>
                          <a:fillRect/>
                        </a:stretch>
                      </p166:blipFill>
                      <p166:spPr xmlns:p166="http://schemas.microsoft.com/office/powerpoint/2016/6/main">
                        <a:xfrm>
                          <a:off x="1711460" y="2240939"/>
                          <a:ext cx="3481070" cy="1958102"/>
                        </a:xfrm>
                        <a:prstGeom prst="rect">
                          <a:avLst/>
                        </a:prstGeom>
                        <a:ln>
                          <a:noFill/>
                        </a:ln>
                        <a:effectLst>
                          <a:outerShdw blurRad="292100" dist="139700" dir="2700000" algn="tl" rotWithShape="0">
                            <a:srgbClr val="333333">
                              <a:alpha val="65000"/>
                            </a:srgbClr>
                          </a:outerShdw>
                        </a:effectLst>
                      </p166:spPr>
                    </psuz:zmPr>
                  </psuz:summaryZmObj>
                  <psuz:summaryZmObj sectionId="{62C23DE2-0193-4B2C-8D85-5256BE1B431E}">
                    <psuz:zmPr id="{EA63B26F-379B-4E0B-96DE-20580BE7F7E1}" transitionDur="1000">
                      <p166:blipFill xmlns:p166="http://schemas.microsoft.com/office/powerpoint/2016/6/main">
                        <a:blip r:embed="rId5"/>
                        <a:stretch>
                          <a:fillRect/>
                        </a:stretch>
                      </p166:blipFill>
                      <p166:spPr xmlns:p166="http://schemas.microsoft.com/office/powerpoint/2016/6/main">
                        <a:xfrm>
                          <a:off x="5323070" y="2240939"/>
                          <a:ext cx="3481070" cy="1958102"/>
                        </a:xfrm>
                        <a:prstGeom prst="rect">
                          <a:avLst/>
                        </a:prstGeom>
                        <a:ln>
                          <a:noFill/>
                        </a:ln>
                        <a:effectLst>
                          <a:outerShdw blurRad="292100" dist="139700" dir="2700000" algn="tl" rotWithShape="0">
                            <a:srgbClr val="333333">
                              <a:alpha val="65000"/>
                            </a:srgbClr>
                          </a:outerShdw>
                        </a:effectLst>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E3936485-FCEE-4620-805E-22CE507A857B}"/>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6" name="Picture 6">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49660" y="1977922"/>
                  <a:ext cx="3481070" cy="1958102"/>
                </a:xfrm>
                <a:prstGeom prst="rect">
                  <a:avLst/>
                </a:prstGeom>
                <a:ln>
                  <a:noFill/>
                </a:ln>
                <a:effectLst>
                  <a:outerShdw blurRad="292100" dist="139700" dir="2700000" algn="tl" rotWithShape="0">
                    <a:srgbClr val="333333">
                      <a:alpha val="65000"/>
                    </a:srgbClr>
                  </a:outerShdw>
                </a:effectLst>
              </p:spPr>
            </p:pic>
            <p:pic>
              <p:nvPicPr>
                <p:cNvPr id="7" name="Picture 7">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1270" y="1977922"/>
                  <a:ext cx="3481070" cy="1958102"/>
                </a:xfrm>
                <a:prstGeom prst="rect">
                  <a:avLst/>
                </a:prstGeom>
                <a:ln>
                  <a:noFill/>
                </a:ln>
                <a:effectLst>
                  <a:outerShdw blurRad="292100" dist="139700" dir="2700000" algn="tl" rotWithShape="0">
                    <a:srgbClr val="333333">
                      <a:alpha val="65000"/>
                    </a:srgbClr>
                  </a:outerShdw>
                </a:effectLst>
              </p:spPr>
            </p:pic>
            <p:pic>
              <p:nvPicPr>
                <p:cNvPr id="8" name="Picture 8">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549660" y="4066564"/>
                  <a:ext cx="3481070" cy="1958102"/>
                </a:xfrm>
                <a:prstGeom prst="rect">
                  <a:avLst/>
                </a:prstGeom>
                <a:ln>
                  <a:noFill/>
                </a:ln>
                <a:effectLst>
                  <a:outerShdw blurRad="292100" dist="139700" dir="2700000" algn="tl" rotWithShape="0">
                    <a:srgbClr val="333333">
                      <a:alpha val="65000"/>
                    </a:srgbClr>
                  </a:outerShdw>
                </a:effectLst>
              </p:spPr>
            </p:pic>
            <p:pic>
              <p:nvPicPr>
                <p:cNvPr id="9" name="Picture 9">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1270" y="4066564"/>
                  <a:ext cx="3481070" cy="1958102"/>
                </a:xfrm>
                <a:prstGeom prst="rect">
                  <a:avLst/>
                </a:prstGeom>
                <a:ln>
                  <a:noFill/>
                </a:ln>
                <a:effectLst>
                  <a:outerShdw blurRad="292100" dist="139700" dir="2700000" algn="tl" rotWithShape="0">
                    <a:srgbClr val="333333">
                      <a:alpha val="65000"/>
                    </a:srgbClr>
                  </a:outerShdw>
                </a:effectLst>
              </p:spPr>
            </p:pic>
          </p:grpSp>
        </mc:Fallback>
      </mc:AlternateContent>
    </p:spTree>
    <p:extLst>
      <p:ext uri="{BB962C8B-B14F-4D97-AF65-F5344CB8AC3E}">
        <p14:creationId xmlns:p14="http://schemas.microsoft.com/office/powerpoint/2010/main" val="3624718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5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5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24FAC-D208-446C-B0E6-52F4A7EF8B97}"/>
              </a:ext>
            </a:extLst>
          </p:cNvPr>
          <p:cNvSpPr>
            <a:spLocks noGrp="1"/>
          </p:cNvSpPr>
          <p:nvPr>
            <p:ph type="ctrTitle"/>
          </p:nvPr>
        </p:nvSpPr>
        <p:spPr>
          <a:xfrm>
            <a:off x="965200" y="1383527"/>
            <a:ext cx="6117158" cy="4175166"/>
          </a:xfrm>
        </p:spPr>
        <p:txBody>
          <a:bodyPr anchor="ctr">
            <a:normAutofit/>
          </a:bodyPr>
          <a:lstStyle/>
          <a:p>
            <a:pPr algn="r"/>
            <a:r>
              <a:rPr lang="en-US" sz="9600" dirty="0">
                <a:latin typeface="Abadi" panose="020B0604020104020204" pitchFamily="34" charset="0"/>
              </a:rPr>
              <a:t>Web Presence</a:t>
            </a:r>
            <a:endParaRPr lang="en-US" sz="9600" dirty="0"/>
          </a:p>
        </p:txBody>
      </p:sp>
      <p:sp>
        <p:nvSpPr>
          <p:cNvPr id="7" name="Subtitle 6">
            <a:extLst>
              <a:ext uri="{FF2B5EF4-FFF2-40B4-BE49-F238E27FC236}">
                <a16:creationId xmlns:a16="http://schemas.microsoft.com/office/drawing/2014/main" id="{963B47FC-93DB-4D5D-8A92-E729C0E3FA5B}"/>
              </a:ext>
            </a:extLst>
          </p:cNvPr>
          <p:cNvSpPr>
            <a:spLocks noGrp="1"/>
          </p:cNvSpPr>
          <p:nvPr>
            <p:ph type="subTitle" idx="1"/>
          </p:nvPr>
        </p:nvSpPr>
        <p:spPr>
          <a:xfrm>
            <a:off x="7986955" y="2573422"/>
            <a:ext cx="3113064" cy="1795378"/>
          </a:xfrm>
        </p:spPr>
        <p:txBody>
          <a:bodyPr anchor="ctr">
            <a:noAutofit/>
          </a:bodyPr>
          <a:lstStyle/>
          <a:p>
            <a:pPr algn="l"/>
            <a:r>
              <a:rPr lang="en-US" sz="4400" b="1" dirty="0">
                <a:latin typeface="Abadi Extra Light" panose="020B0604020202020204" pitchFamily="34" charset="0"/>
              </a:rPr>
              <a:t>Goals</a:t>
            </a:r>
          </a:p>
          <a:p>
            <a:pPr algn="l"/>
            <a:r>
              <a:rPr lang="en-US" sz="4400" b="1" dirty="0">
                <a:latin typeface="Abadi Extra Light" panose="020B0604020202020204" pitchFamily="34" charset="0"/>
              </a:rPr>
              <a:t>Progress</a:t>
            </a:r>
          </a:p>
          <a:p>
            <a:pPr algn="l"/>
            <a:r>
              <a:rPr lang="en-US" sz="4400" b="1" dirty="0">
                <a:latin typeface="Abadi Extra Light" panose="020B0604020202020204" pitchFamily="34" charset="0"/>
              </a:rPr>
              <a:t>Plans</a:t>
            </a:r>
          </a:p>
        </p:txBody>
      </p:sp>
      <p:cxnSp>
        <p:nvCxnSpPr>
          <p:cNvPr id="55" name="Straight Connector 5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04754702-399B-4C83-9201-C82917EE3CF4}"/>
              </a:ext>
            </a:extLst>
          </p:cNvPr>
          <p:cNvSpPr>
            <a:spLocks noChangeArrowheads="1"/>
          </p:cNvSpPr>
          <p:nvPr/>
        </p:nvSpPr>
        <p:spPr bwMode="auto">
          <a:xfrm>
            <a:off x="66675" y="441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4081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9E56-A021-4903-842E-1079149B7D6A}"/>
              </a:ext>
            </a:extLst>
          </p:cNvPr>
          <p:cNvSpPr>
            <a:spLocks noGrp="1"/>
          </p:cNvSpPr>
          <p:nvPr>
            <p:ph type="title"/>
          </p:nvPr>
        </p:nvSpPr>
        <p:spPr/>
        <p:txBody>
          <a:bodyPr/>
          <a:lstStyle/>
          <a:p>
            <a:r>
              <a:rPr lang="en-US" dirty="0"/>
              <a:t>Site map progress</a:t>
            </a:r>
          </a:p>
        </p:txBody>
      </p:sp>
      <p:sp>
        <p:nvSpPr>
          <p:cNvPr id="3" name="Content Placeholder 2">
            <a:extLst>
              <a:ext uri="{FF2B5EF4-FFF2-40B4-BE49-F238E27FC236}">
                <a16:creationId xmlns:a16="http://schemas.microsoft.com/office/drawing/2014/main" id="{C984B0EC-6C0A-493D-8EBD-A0AE8EA07B3C}"/>
              </a:ext>
            </a:extLst>
          </p:cNvPr>
          <p:cNvSpPr>
            <a:spLocks noGrp="1"/>
          </p:cNvSpPr>
          <p:nvPr>
            <p:ph idx="1"/>
          </p:nvPr>
        </p:nvSpPr>
        <p:spPr/>
        <p:txBody>
          <a:bodyPr/>
          <a:lstStyle/>
          <a:p>
            <a:r>
              <a:rPr lang="en-US" b="0" i="0" dirty="0">
                <a:effectLst/>
                <a:latin typeface="Arial" panose="020B0604020202020204" pitchFamily="34" charset="0"/>
              </a:rPr>
              <a:t>•Home </a:t>
            </a:r>
            <a:r>
              <a:rPr lang="en-US" b="0" i="0" dirty="0" err="1">
                <a:effectLst/>
                <a:latin typeface="Arial" panose="020B0604020202020204" pitchFamily="34" charset="0"/>
              </a:rPr>
              <a:t>Page•Our</a:t>
            </a:r>
            <a:r>
              <a:rPr lang="en-US" b="0" i="0" dirty="0">
                <a:effectLst/>
                <a:latin typeface="Arial" panose="020B0604020202020204" pitchFamily="34" charset="0"/>
              </a:rPr>
              <a:t> Mission </a:t>
            </a:r>
            <a:r>
              <a:rPr lang="en-US" b="0" i="0" dirty="0" err="1">
                <a:effectLst/>
                <a:latin typeface="Arial" panose="020B0604020202020204" pitchFamily="34" charset="0"/>
              </a:rPr>
              <a:t>Section•We</a:t>
            </a:r>
            <a:r>
              <a:rPr lang="en-US" b="0" i="0" dirty="0">
                <a:effectLst/>
                <a:latin typeface="Arial" panose="020B0604020202020204" pitchFamily="34" charset="0"/>
              </a:rPr>
              <a:t> Believe </a:t>
            </a:r>
            <a:r>
              <a:rPr lang="en-US" b="0" i="0" dirty="0" err="1">
                <a:effectLst/>
                <a:latin typeface="Arial" panose="020B0604020202020204" pitchFamily="34" charset="0"/>
              </a:rPr>
              <a:t>Section•Who</a:t>
            </a:r>
            <a:r>
              <a:rPr lang="en-US" b="0" i="0" dirty="0">
                <a:effectLst/>
                <a:latin typeface="Arial" panose="020B0604020202020204" pitchFamily="34" charset="0"/>
              </a:rPr>
              <a:t> We </a:t>
            </a:r>
            <a:r>
              <a:rPr lang="en-US" b="0" i="0" dirty="0" err="1">
                <a:effectLst/>
                <a:latin typeface="Arial" panose="020B0604020202020204" pitchFamily="34" charset="0"/>
              </a:rPr>
              <a:t>Are•General</a:t>
            </a:r>
            <a:r>
              <a:rPr lang="en-US" b="0" i="0" dirty="0">
                <a:effectLst/>
                <a:latin typeface="Arial" panose="020B0604020202020204" pitchFamily="34" charset="0"/>
              </a:rPr>
              <a:t> </a:t>
            </a:r>
            <a:r>
              <a:rPr lang="en-US" b="0" i="0" dirty="0" err="1">
                <a:effectLst/>
                <a:latin typeface="Arial" panose="020B0604020202020204" pitchFamily="34" charset="0"/>
              </a:rPr>
              <a:t>Information•History</a:t>
            </a:r>
            <a:r>
              <a:rPr lang="en-US" b="0" i="0" dirty="0">
                <a:effectLst/>
                <a:latin typeface="Arial" panose="020B0604020202020204" pitchFamily="34" charset="0"/>
              </a:rPr>
              <a:t> - "Our Story" </a:t>
            </a:r>
            <a:r>
              <a:rPr lang="en-US" b="0" i="0" dirty="0" err="1">
                <a:effectLst/>
                <a:latin typeface="Arial" panose="020B0604020202020204" pitchFamily="34" charset="0"/>
              </a:rPr>
              <a:t>Page•Founder</a:t>
            </a:r>
            <a:r>
              <a:rPr lang="en-US" b="0" i="0" dirty="0">
                <a:effectLst/>
                <a:latin typeface="Arial" panose="020B0604020202020204" pitchFamily="34" charset="0"/>
              </a:rPr>
              <a:t> </a:t>
            </a:r>
            <a:r>
              <a:rPr lang="en-US" b="0" i="0" dirty="0" err="1">
                <a:effectLst/>
                <a:latin typeface="Arial" panose="020B0604020202020204" pitchFamily="34" charset="0"/>
              </a:rPr>
              <a:t>Page•Origins</a:t>
            </a:r>
            <a:r>
              <a:rPr lang="en-US" b="0" i="0" dirty="0">
                <a:effectLst/>
                <a:latin typeface="Arial" panose="020B0604020202020204" pitchFamily="34" charset="0"/>
              </a:rPr>
              <a:t> </a:t>
            </a:r>
            <a:r>
              <a:rPr lang="en-US" b="0" i="0" dirty="0" err="1">
                <a:effectLst/>
                <a:latin typeface="Arial" panose="020B0604020202020204" pitchFamily="34" charset="0"/>
              </a:rPr>
              <a:t>Page•Leadership</a:t>
            </a:r>
            <a:r>
              <a:rPr lang="en-US" b="0" i="0" dirty="0">
                <a:effectLst/>
                <a:latin typeface="Arial" panose="020B0604020202020204" pitchFamily="34" charset="0"/>
              </a:rPr>
              <a:t> </a:t>
            </a:r>
            <a:r>
              <a:rPr lang="en-US" b="0" i="0" dirty="0" err="1">
                <a:effectLst/>
                <a:latin typeface="Arial" panose="020B0604020202020204" pitchFamily="34" charset="0"/>
              </a:rPr>
              <a:t>Page•Contact</a:t>
            </a:r>
            <a:r>
              <a:rPr lang="en-US" b="0" i="0" dirty="0">
                <a:effectLst/>
                <a:latin typeface="Arial" panose="020B0604020202020204" pitchFamily="34" charset="0"/>
              </a:rPr>
              <a:t> Us </a:t>
            </a:r>
            <a:r>
              <a:rPr lang="en-US" b="0" i="0" dirty="0" err="1">
                <a:effectLst/>
                <a:latin typeface="Arial" panose="020B0604020202020204" pitchFamily="34" charset="0"/>
              </a:rPr>
              <a:t>Page•What</a:t>
            </a:r>
            <a:r>
              <a:rPr lang="en-US" b="0" i="0" dirty="0">
                <a:effectLst/>
                <a:latin typeface="Arial" panose="020B0604020202020204" pitchFamily="34" charset="0"/>
              </a:rPr>
              <a:t> We </a:t>
            </a:r>
            <a:r>
              <a:rPr lang="en-US" b="0" i="0" dirty="0" err="1">
                <a:effectLst/>
                <a:latin typeface="Arial" panose="020B0604020202020204" pitchFamily="34" charset="0"/>
              </a:rPr>
              <a:t>Do•Continuing</a:t>
            </a:r>
            <a:r>
              <a:rPr lang="en-US" b="0" i="0" dirty="0">
                <a:effectLst/>
                <a:latin typeface="Arial" panose="020B0604020202020204" pitchFamily="34" charset="0"/>
              </a:rPr>
              <a:t> </a:t>
            </a:r>
            <a:r>
              <a:rPr lang="en-US" b="0" i="0" dirty="0" err="1">
                <a:effectLst/>
                <a:latin typeface="Arial" panose="020B0604020202020204" pitchFamily="34" charset="0"/>
              </a:rPr>
              <a:t>Education•Cummings</a:t>
            </a:r>
            <a:r>
              <a:rPr lang="en-US" b="0" i="0" dirty="0">
                <a:effectLst/>
                <a:latin typeface="Arial" panose="020B0604020202020204" pitchFamily="34" charset="0"/>
              </a:rPr>
              <a:t> Graduate Institute </a:t>
            </a:r>
            <a:r>
              <a:rPr lang="en-US" b="0" i="0" dirty="0" err="1">
                <a:effectLst/>
                <a:latin typeface="Arial" panose="020B0604020202020204" pitchFamily="34" charset="0"/>
              </a:rPr>
              <a:t>Page•Historical</a:t>
            </a:r>
            <a:r>
              <a:rPr lang="en-US" b="0" i="0" dirty="0">
                <a:effectLst/>
                <a:latin typeface="Arial" panose="020B0604020202020204" pitchFamily="34" charset="0"/>
              </a:rPr>
              <a:t> </a:t>
            </a:r>
            <a:r>
              <a:rPr lang="en-US" b="0" i="0" dirty="0" err="1">
                <a:effectLst/>
                <a:latin typeface="Arial" panose="020B0604020202020204" pitchFamily="34" charset="0"/>
              </a:rPr>
              <a:t>Preservation•Cummings</a:t>
            </a:r>
            <a:r>
              <a:rPr lang="en-US" b="0" i="0" dirty="0">
                <a:effectLst/>
                <a:latin typeface="Arial" panose="020B0604020202020204" pitchFamily="34" charset="0"/>
              </a:rPr>
              <a:t> Center for the History of Psychology </a:t>
            </a:r>
            <a:r>
              <a:rPr lang="en-US" b="0" i="0" dirty="0" err="1">
                <a:effectLst/>
                <a:latin typeface="Arial" panose="020B0604020202020204" pitchFamily="34" charset="0"/>
              </a:rPr>
              <a:t>Page•Terms</a:t>
            </a:r>
            <a:r>
              <a:rPr lang="en-US" b="0" i="0" dirty="0">
                <a:effectLst/>
                <a:latin typeface="Arial" panose="020B0604020202020204" pitchFamily="34" charset="0"/>
              </a:rPr>
              <a:t> and Conditions Page•404 Page</a:t>
            </a:r>
            <a:endParaRPr lang="en-US" dirty="0"/>
          </a:p>
        </p:txBody>
      </p:sp>
    </p:spTree>
    <p:extLst>
      <p:ext uri="{BB962C8B-B14F-4D97-AF65-F5344CB8AC3E}">
        <p14:creationId xmlns:p14="http://schemas.microsoft.com/office/powerpoint/2010/main" val="2542867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A9369AF-2799-47EA-B494-754608C6EAF1}"/>
              </a:ext>
            </a:extLst>
          </p:cNvPr>
          <p:cNvSpPr>
            <a:spLocks noChangeArrowheads="1"/>
          </p:cNvSpPr>
          <p:nvPr/>
        </p:nvSpPr>
        <p:spPr bwMode="auto">
          <a:xfrm>
            <a:off x="0" y="0"/>
            <a:ext cx="12192000" cy="1709529"/>
          </a:xfrm>
          <a:prstGeom prst="rect">
            <a:avLst/>
          </a:prstGeom>
          <a:solidFill>
            <a:srgbClr val="4052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365760" rIns="365760" bIns="365760" numCol="1" anchor="ctr" anchorCtr="0" compatLnSpc="1">
            <a:prstTxWarp prst="textNoShape">
              <a:avLst/>
            </a:prstTxWarp>
          </a:bodyPr>
          <a:lstStyle/>
          <a:p>
            <a:r>
              <a:rPr lang="en-US" sz="4700" dirty="0">
                <a:solidFill>
                  <a:schemeClr val="bg1"/>
                </a:solidFill>
                <a:latin typeface="Abadi Extra Light" panose="020B0204020104020204" pitchFamily="34" charset="0"/>
              </a:rPr>
              <a:t>Landing page sample sections</a:t>
            </a:r>
            <a:endParaRPr lang="en-US" sz="4800" dirty="0">
              <a:solidFill>
                <a:schemeClr val="bg1"/>
              </a:solidFill>
              <a:latin typeface="Abadi Extra Light" panose="020B0204020104020204" pitchFamily="34" charset="0"/>
            </a:endParaRPr>
          </a:p>
        </p:txBody>
      </p:sp>
      <p:sp>
        <p:nvSpPr>
          <p:cNvPr id="5" name="TextBox 4">
            <a:extLst>
              <a:ext uri="{FF2B5EF4-FFF2-40B4-BE49-F238E27FC236}">
                <a16:creationId xmlns:a16="http://schemas.microsoft.com/office/drawing/2014/main" id="{022AD5A5-FBDA-4ED4-8DE1-E87E15FF1EE6}"/>
              </a:ext>
            </a:extLst>
          </p:cNvPr>
          <p:cNvSpPr txBox="1"/>
          <p:nvPr/>
        </p:nvSpPr>
        <p:spPr>
          <a:xfrm>
            <a:off x="836612" y="2167847"/>
            <a:ext cx="2728521" cy="369332"/>
          </a:xfrm>
          <a:prstGeom prst="rect">
            <a:avLst/>
          </a:prstGeom>
          <a:noFill/>
        </p:spPr>
        <p:txBody>
          <a:bodyPr wrap="square" rtlCol="0">
            <a:spAutoFit/>
          </a:bodyPr>
          <a:lstStyle/>
          <a:p>
            <a:endParaRPr lang="en-US" dirty="0">
              <a:latin typeface="Abadi Extra Light" panose="020B0204020104020204" pitchFamily="34" charset="0"/>
            </a:endParaRPr>
          </a:p>
        </p:txBody>
      </p:sp>
      <p:pic>
        <p:nvPicPr>
          <p:cNvPr id="11" name="Picture 10">
            <a:extLst>
              <a:ext uri="{FF2B5EF4-FFF2-40B4-BE49-F238E27FC236}">
                <a16:creationId xmlns:a16="http://schemas.microsoft.com/office/drawing/2014/main" id="{8661C817-CBF0-453D-A72E-EA3A41DDBA68}"/>
              </a:ext>
            </a:extLst>
          </p:cNvPr>
          <p:cNvPicPr>
            <a:picLocks noChangeAspect="1"/>
          </p:cNvPicPr>
          <p:nvPr/>
        </p:nvPicPr>
        <p:blipFill rotWithShape="1">
          <a:blip r:embed="rId3"/>
          <a:srcRect l="4382" t="7640" r="2753" b="6870"/>
          <a:stretch/>
        </p:blipFill>
        <p:spPr>
          <a:xfrm>
            <a:off x="254039" y="1997764"/>
            <a:ext cx="5527900" cy="2862471"/>
          </a:xfrm>
          <a:prstGeom prst="rect">
            <a:avLst/>
          </a:prstGeom>
          <a:effectLst>
            <a:reflection blurRad="6350" stA="50000" endA="300" endPos="38500" dist="50800" dir="5400000" sy="-100000" algn="bl" rotWithShape="0"/>
          </a:effectLst>
        </p:spPr>
      </p:pic>
      <p:pic>
        <p:nvPicPr>
          <p:cNvPr id="12" name="Picture 11">
            <a:extLst>
              <a:ext uri="{FF2B5EF4-FFF2-40B4-BE49-F238E27FC236}">
                <a16:creationId xmlns:a16="http://schemas.microsoft.com/office/drawing/2014/main" id="{40CACDB9-DFA5-4B5B-97BC-CDFB26A15167}"/>
              </a:ext>
            </a:extLst>
          </p:cNvPr>
          <p:cNvPicPr>
            <a:picLocks noChangeAspect="1"/>
          </p:cNvPicPr>
          <p:nvPr/>
        </p:nvPicPr>
        <p:blipFill rotWithShape="1">
          <a:blip r:embed="rId4"/>
          <a:srcRect l="3505" t="7473" r="2219" b="10405"/>
          <a:stretch/>
        </p:blipFill>
        <p:spPr>
          <a:xfrm>
            <a:off x="6095999" y="1997764"/>
            <a:ext cx="5841962" cy="2862472"/>
          </a:xfrm>
          <a:prstGeom prst="rect">
            <a:avLst/>
          </a:prstGeom>
          <a:effectLst>
            <a:reflection blurRad="6350" stA="50000" endA="300" endPos="38500" dist="50800" dir="5400000" sy="-100000" algn="bl" rotWithShape="0"/>
          </a:effectLst>
        </p:spPr>
      </p:pic>
      <p:sp>
        <p:nvSpPr>
          <p:cNvPr id="10" name="TextBox 9">
            <a:hlinkClick r:id="rId5"/>
            <a:extLst>
              <a:ext uri="{FF2B5EF4-FFF2-40B4-BE49-F238E27FC236}">
                <a16:creationId xmlns:a16="http://schemas.microsoft.com/office/drawing/2014/main" id="{DC664E67-6D11-453F-A4C6-428B25A92B97}"/>
              </a:ext>
            </a:extLst>
          </p:cNvPr>
          <p:cNvSpPr txBox="1"/>
          <p:nvPr/>
        </p:nvSpPr>
        <p:spPr>
          <a:xfrm>
            <a:off x="5231295" y="5715000"/>
            <a:ext cx="1729409" cy="369332"/>
          </a:xfrm>
          <a:prstGeom prst="rect">
            <a:avLst/>
          </a:prstGeom>
          <a:gradFill>
            <a:gsLst>
              <a:gs pos="0">
                <a:srgbClr val="40525E">
                  <a:lumMod val="60000"/>
                  <a:lumOff val="40000"/>
                </a:srgbClr>
              </a:gs>
              <a:gs pos="50000">
                <a:srgbClr val="40525E"/>
              </a:gs>
              <a:gs pos="100000">
                <a:srgbClr val="40525E">
                  <a:lumMod val="60000"/>
                </a:srgbClr>
              </a:gs>
            </a:gsLst>
          </a:gra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a:latin typeface="Abadi Extra Light" panose="020B0204020104020204" pitchFamily="34" charset="0"/>
              </a:rPr>
              <a:t>View in Browser</a:t>
            </a:r>
          </a:p>
        </p:txBody>
      </p:sp>
    </p:spTree>
    <p:extLst>
      <p:ext uri="{BB962C8B-B14F-4D97-AF65-F5344CB8AC3E}">
        <p14:creationId xmlns:p14="http://schemas.microsoft.com/office/powerpoint/2010/main" val="3175842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A9369AF-2799-47EA-B494-754608C6EAF1}"/>
              </a:ext>
            </a:extLst>
          </p:cNvPr>
          <p:cNvSpPr>
            <a:spLocks noChangeArrowheads="1"/>
          </p:cNvSpPr>
          <p:nvPr/>
        </p:nvSpPr>
        <p:spPr bwMode="auto">
          <a:xfrm>
            <a:off x="0" y="0"/>
            <a:ext cx="12192000" cy="1709529"/>
          </a:xfrm>
          <a:prstGeom prst="rect">
            <a:avLst/>
          </a:prstGeom>
          <a:solidFill>
            <a:srgbClr val="4052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365760" rIns="365760" bIns="365760" numCol="1" anchor="ctr" anchorCtr="0" compatLnSpc="1">
            <a:prstTxWarp prst="textNoShape">
              <a:avLst/>
            </a:prstTxWarp>
          </a:bodyPr>
          <a:lstStyle/>
          <a:p>
            <a:r>
              <a:rPr lang="en-US" sz="4700" dirty="0">
                <a:solidFill>
                  <a:schemeClr val="bg1"/>
                </a:solidFill>
                <a:latin typeface="Abadi Extra Light" panose="020B0204020104020204" pitchFamily="34" charset="0"/>
              </a:rPr>
              <a:t>“Our Story” sample sections</a:t>
            </a:r>
            <a:endParaRPr lang="en-US" sz="4800" dirty="0">
              <a:solidFill>
                <a:schemeClr val="bg1"/>
              </a:solidFill>
              <a:latin typeface="Abadi Extra Light" panose="020B0204020104020204" pitchFamily="34" charset="0"/>
            </a:endParaRPr>
          </a:p>
        </p:txBody>
      </p:sp>
      <p:sp>
        <p:nvSpPr>
          <p:cNvPr id="5" name="TextBox 4">
            <a:extLst>
              <a:ext uri="{FF2B5EF4-FFF2-40B4-BE49-F238E27FC236}">
                <a16:creationId xmlns:a16="http://schemas.microsoft.com/office/drawing/2014/main" id="{022AD5A5-FBDA-4ED4-8DE1-E87E15FF1EE6}"/>
              </a:ext>
            </a:extLst>
          </p:cNvPr>
          <p:cNvSpPr txBox="1"/>
          <p:nvPr/>
        </p:nvSpPr>
        <p:spPr>
          <a:xfrm>
            <a:off x="836612" y="2167847"/>
            <a:ext cx="2728521" cy="369332"/>
          </a:xfrm>
          <a:prstGeom prst="rect">
            <a:avLst/>
          </a:prstGeom>
          <a:noFill/>
        </p:spPr>
        <p:txBody>
          <a:bodyPr wrap="square" rtlCol="0">
            <a:spAutoFit/>
          </a:bodyPr>
          <a:lstStyle/>
          <a:p>
            <a:endParaRPr lang="en-US" dirty="0">
              <a:latin typeface="Abadi Extra Light" panose="020B0204020104020204" pitchFamily="34" charset="0"/>
            </a:endParaRPr>
          </a:p>
        </p:txBody>
      </p:sp>
      <p:pic>
        <p:nvPicPr>
          <p:cNvPr id="3" name="Picture 2">
            <a:extLst>
              <a:ext uri="{FF2B5EF4-FFF2-40B4-BE49-F238E27FC236}">
                <a16:creationId xmlns:a16="http://schemas.microsoft.com/office/drawing/2014/main" id="{D5C809AD-21C4-4876-91C0-8BDE33DE4032}"/>
              </a:ext>
            </a:extLst>
          </p:cNvPr>
          <p:cNvPicPr>
            <a:picLocks noChangeAspect="1"/>
          </p:cNvPicPr>
          <p:nvPr/>
        </p:nvPicPr>
        <p:blipFill rotWithShape="1">
          <a:blip r:embed="rId2"/>
          <a:srcRect l="3179" t="7392" r="2084"/>
          <a:stretch/>
        </p:blipFill>
        <p:spPr>
          <a:xfrm>
            <a:off x="254039" y="1997764"/>
            <a:ext cx="5486400" cy="3016770"/>
          </a:xfrm>
          <a:prstGeom prst="rect">
            <a:avLst/>
          </a:prstGeom>
          <a:effectLst>
            <a:reflection blurRad="6350" stA="50000" endA="300" endPos="38500" dist="50800" dir="5400000" sy="-100000" algn="bl" rotWithShape="0"/>
          </a:effectLst>
        </p:spPr>
      </p:pic>
      <p:pic>
        <p:nvPicPr>
          <p:cNvPr id="7" name="Picture 6">
            <a:extLst>
              <a:ext uri="{FF2B5EF4-FFF2-40B4-BE49-F238E27FC236}">
                <a16:creationId xmlns:a16="http://schemas.microsoft.com/office/drawing/2014/main" id="{808CB796-8FBD-4C32-862C-29D84EBD062E}"/>
              </a:ext>
            </a:extLst>
          </p:cNvPr>
          <p:cNvPicPr>
            <a:picLocks noChangeAspect="1"/>
          </p:cNvPicPr>
          <p:nvPr/>
        </p:nvPicPr>
        <p:blipFill rotWithShape="1">
          <a:blip r:embed="rId3"/>
          <a:srcRect l="3343" t="7536" r="1358"/>
          <a:stretch/>
        </p:blipFill>
        <p:spPr>
          <a:xfrm>
            <a:off x="6451563" y="2020246"/>
            <a:ext cx="5486400" cy="2994288"/>
          </a:xfrm>
          <a:prstGeom prst="rect">
            <a:avLst/>
          </a:prstGeom>
          <a:effectLst>
            <a:reflection blurRad="6350" stA="50000" endA="300" endPos="38500" dist="50800" dir="5400000" sy="-100000" algn="bl" rotWithShape="0"/>
          </a:effectLst>
        </p:spPr>
      </p:pic>
      <p:sp>
        <p:nvSpPr>
          <p:cNvPr id="10" name="TextBox 9">
            <a:hlinkClick r:id="rId4"/>
            <a:extLst>
              <a:ext uri="{FF2B5EF4-FFF2-40B4-BE49-F238E27FC236}">
                <a16:creationId xmlns:a16="http://schemas.microsoft.com/office/drawing/2014/main" id="{DC664E67-6D11-453F-A4C6-428B25A92B97}"/>
              </a:ext>
            </a:extLst>
          </p:cNvPr>
          <p:cNvSpPr txBox="1"/>
          <p:nvPr/>
        </p:nvSpPr>
        <p:spPr>
          <a:xfrm>
            <a:off x="5231295" y="5715000"/>
            <a:ext cx="1729409" cy="369332"/>
          </a:xfrm>
          <a:prstGeom prst="rect">
            <a:avLst/>
          </a:prstGeom>
          <a:gradFill>
            <a:gsLst>
              <a:gs pos="0">
                <a:srgbClr val="40525E">
                  <a:lumMod val="60000"/>
                  <a:lumOff val="40000"/>
                </a:srgbClr>
              </a:gs>
              <a:gs pos="50000">
                <a:srgbClr val="40525E"/>
              </a:gs>
              <a:gs pos="100000">
                <a:srgbClr val="40525E">
                  <a:lumMod val="60000"/>
                </a:srgbClr>
              </a:gs>
            </a:gsLst>
          </a:gra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a:latin typeface="Abadi Extra Light" panose="020B0204020104020204" pitchFamily="34" charset="0"/>
              </a:rPr>
              <a:t>View in Browser</a:t>
            </a:r>
          </a:p>
        </p:txBody>
      </p:sp>
    </p:spTree>
    <p:extLst>
      <p:ext uri="{BB962C8B-B14F-4D97-AF65-F5344CB8AC3E}">
        <p14:creationId xmlns:p14="http://schemas.microsoft.com/office/powerpoint/2010/main" val="4264470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5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5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24FAC-D208-446C-B0E6-52F4A7EF8B97}"/>
              </a:ext>
            </a:extLst>
          </p:cNvPr>
          <p:cNvSpPr>
            <a:spLocks noGrp="1"/>
          </p:cNvSpPr>
          <p:nvPr>
            <p:ph type="ctrTitle"/>
          </p:nvPr>
        </p:nvSpPr>
        <p:spPr>
          <a:xfrm>
            <a:off x="965200" y="1383527"/>
            <a:ext cx="6117158" cy="4175166"/>
          </a:xfrm>
        </p:spPr>
        <p:txBody>
          <a:bodyPr anchor="ctr">
            <a:normAutofit/>
          </a:bodyPr>
          <a:lstStyle/>
          <a:p>
            <a:pPr algn="r"/>
            <a:r>
              <a:rPr lang="en-US" sz="9600" dirty="0">
                <a:latin typeface="Abadi" panose="020B0604020104020204" pitchFamily="34" charset="0"/>
              </a:rPr>
              <a:t>Summary</a:t>
            </a:r>
            <a:br>
              <a:rPr lang="en-US" sz="9600" dirty="0">
                <a:latin typeface="Abadi" panose="020B0604020104020204" pitchFamily="34" charset="0"/>
              </a:rPr>
            </a:br>
            <a:r>
              <a:rPr lang="en-US" sz="9600" dirty="0">
                <a:latin typeface="Abadi" panose="020B0604020104020204" pitchFamily="34" charset="0"/>
              </a:rPr>
              <a:t>and Questions</a:t>
            </a:r>
            <a:endParaRPr lang="en-US" sz="9600" dirty="0"/>
          </a:p>
        </p:txBody>
      </p:sp>
      <p:cxnSp>
        <p:nvCxnSpPr>
          <p:cNvPr id="55" name="Straight Connector 5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04754702-399B-4C83-9201-C82917EE3CF4}"/>
              </a:ext>
            </a:extLst>
          </p:cNvPr>
          <p:cNvSpPr>
            <a:spLocks noChangeArrowheads="1"/>
          </p:cNvSpPr>
          <p:nvPr/>
        </p:nvSpPr>
        <p:spPr bwMode="auto">
          <a:xfrm>
            <a:off x="66675" y="441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Graphic 8" descr="Questions">
            <a:extLst>
              <a:ext uri="{FF2B5EF4-FFF2-40B4-BE49-F238E27FC236}">
                <a16:creationId xmlns:a16="http://schemas.microsoft.com/office/drawing/2014/main" id="{CACF153D-948A-4EE7-8761-2B4A37CEF3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9142" y="1964267"/>
            <a:ext cx="2743200" cy="2743200"/>
          </a:xfrm>
          <a:prstGeom prst="rect">
            <a:avLst/>
          </a:prstGeom>
        </p:spPr>
      </p:pic>
    </p:spTree>
    <p:extLst>
      <p:ext uri="{BB962C8B-B14F-4D97-AF65-F5344CB8AC3E}">
        <p14:creationId xmlns:p14="http://schemas.microsoft.com/office/powerpoint/2010/main" val="1137950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5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5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24FAC-D208-446C-B0E6-52F4A7EF8B97}"/>
              </a:ext>
            </a:extLst>
          </p:cNvPr>
          <p:cNvSpPr>
            <a:spLocks noGrp="1"/>
          </p:cNvSpPr>
          <p:nvPr>
            <p:ph type="ctrTitle"/>
          </p:nvPr>
        </p:nvSpPr>
        <p:spPr>
          <a:xfrm>
            <a:off x="965200" y="1383527"/>
            <a:ext cx="6117158" cy="4175166"/>
          </a:xfrm>
        </p:spPr>
        <p:txBody>
          <a:bodyPr anchor="ctr">
            <a:normAutofit/>
          </a:bodyPr>
          <a:lstStyle/>
          <a:p>
            <a:pPr algn="r"/>
            <a:r>
              <a:rPr lang="en-US" sz="9600">
                <a:latin typeface="Abadi" panose="020B0604020104020204" pitchFamily="34" charset="0"/>
              </a:rPr>
              <a:t>Foundation Identity</a:t>
            </a:r>
            <a:endParaRPr lang="en-US" sz="9600"/>
          </a:p>
        </p:txBody>
      </p:sp>
      <p:sp>
        <p:nvSpPr>
          <p:cNvPr id="7" name="Subtitle 6">
            <a:extLst>
              <a:ext uri="{FF2B5EF4-FFF2-40B4-BE49-F238E27FC236}">
                <a16:creationId xmlns:a16="http://schemas.microsoft.com/office/drawing/2014/main" id="{963B47FC-93DB-4D5D-8A92-E729C0E3FA5B}"/>
              </a:ext>
            </a:extLst>
          </p:cNvPr>
          <p:cNvSpPr>
            <a:spLocks noGrp="1"/>
          </p:cNvSpPr>
          <p:nvPr>
            <p:ph type="subTitle" idx="1"/>
          </p:nvPr>
        </p:nvSpPr>
        <p:spPr>
          <a:xfrm>
            <a:off x="7986955" y="2573422"/>
            <a:ext cx="3113064" cy="1795378"/>
          </a:xfrm>
        </p:spPr>
        <p:txBody>
          <a:bodyPr anchor="ctr">
            <a:noAutofit/>
          </a:bodyPr>
          <a:lstStyle/>
          <a:p>
            <a:pPr algn="l"/>
            <a:r>
              <a:rPr lang="en-US" sz="4400" b="1" dirty="0">
                <a:latin typeface="Abadi Extra Light" panose="020B0604020202020204" pitchFamily="34" charset="0"/>
              </a:rPr>
              <a:t>Vision</a:t>
            </a:r>
          </a:p>
          <a:p>
            <a:pPr algn="l"/>
            <a:r>
              <a:rPr lang="en-US" sz="4400" b="1" dirty="0">
                <a:latin typeface="Abadi Extra Light" panose="020B0604020202020204" pitchFamily="34" charset="0"/>
              </a:rPr>
              <a:t>Mission</a:t>
            </a:r>
          </a:p>
          <a:p>
            <a:pPr algn="l"/>
            <a:r>
              <a:rPr lang="en-US" sz="4400" b="1" dirty="0">
                <a:latin typeface="Abadi Extra Light" panose="020B0604020202020204" pitchFamily="34" charset="0"/>
              </a:rPr>
              <a:t>Values</a:t>
            </a:r>
          </a:p>
        </p:txBody>
      </p:sp>
      <p:cxnSp>
        <p:nvCxnSpPr>
          <p:cNvPr id="55" name="Straight Connector 5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04754702-399B-4C83-9201-C82917EE3CF4}"/>
              </a:ext>
            </a:extLst>
          </p:cNvPr>
          <p:cNvSpPr>
            <a:spLocks noChangeArrowheads="1"/>
          </p:cNvSpPr>
          <p:nvPr/>
        </p:nvSpPr>
        <p:spPr bwMode="auto">
          <a:xfrm>
            <a:off x="66675" y="441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1652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84F9-8946-4C91-8A70-D0537D5CD5A4}"/>
              </a:ext>
            </a:extLst>
          </p:cNvPr>
          <p:cNvSpPr>
            <a:spLocks noGrp="1"/>
          </p:cNvSpPr>
          <p:nvPr>
            <p:ph type="ctrTitle"/>
          </p:nvPr>
        </p:nvSpPr>
        <p:spPr>
          <a:xfrm>
            <a:off x="990600" y="4642583"/>
            <a:ext cx="10210800" cy="1099845"/>
          </a:xfrm>
        </p:spPr>
        <p:txBody>
          <a:bodyPr>
            <a:normAutofit/>
          </a:bodyPr>
          <a:lstStyle/>
          <a:p>
            <a:r>
              <a:rPr lang="en-US">
                <a:latin typeface="Abadi" panose="020B0604020104020204" pitchFamily="34" charset="0"/>
              </a:rPr>
              <a:t>Vision</a:t>
            </a:r>
          </a:p>
        </p:txBody>
      </p:sp>
      <p:sp>
        <p:nvSpPr>
          <p:cNvPr id="3" name="Subtitle 2">
            <a:extLst>
              <a:ext uri="{FF2B5EF4-FFF2-40B4-BE49-F238E27FC236}">
                <a16:creationId xmlns:a16="http://schemas.microsoft.com/office/drawing/2014/main" id="{DDF67A47-CBFF-4F14-A52C-90EEC0E4290E}"/>
              </a:ext>
            </a:extLst>
          </p:cNvPr>
          <p:cNvSpPr>
            <a:spLocks noGrp="1"/>
          </p:cNvSpPr>
          <p:nvPr>
            <p:ph type="subTitle" idx="1"/>
          </p:nvPr>
        </p:nvSpPr>
        <p:spPr>
          <a:xfrm>
            <a:off x="0" y="5742428"/>
            <a:ext cx="12192000" cy="1099845"/>
          </a:xfrm>
        </p:spPr>
        <p:txBody>
          <a:bodyPr>
            <a:noAutofit/>
          </a:bodyPr>
          <a:lstStyle/>
          <a:p>
            <a:pPr rtl="0" fontAlgn="base"/>
            <a:endParaRPr lang="en-US" sz="2000" b="0" i="0">
              <a:effectLst/>
              <a:latin typeface="Abadi" panose="020B0604020104020204" pitchFamily="34" charset="0"/>
            </a:endParaRPr>
          </a:p>
          <a:p>
            <a:pPr rtl="0" fontAlgn="base"/>
            <a:r>
              <a:rPr lang="en-US" sz="2000" b="0" i="0">
                <a:effectLst/>
                <a:latin typeface="Abadi" panose="020B0604020104020204" pitchFamily="34" charset="0"/>
              </a:rPr>
              <a:t>To be an international leader in advancing behavioral healthcare through </a:t>
            </a:r>
            <a:r>
              <a:rPr lang="en-US" sz="2000" b="1" i="0">
                <a:effectLst/>
                <a:latin typeface="Abadi" panose="020B0604020104020204" pitchFamily="34" charset="0"/>
              </a:rPr>
              <a:t>Research</a:t>
            </a:r>
            <a:r>
              <a:rPr lang="en-US" sz="2000" b="0" i="0">
                <a:effectLst/>
                <a:latin typeface="Abadi" panose="020B0604020104020204" pitchFamily="34" charset="0"/>
              </a:rPr>
              <a:t>, </a:t>
            </a:r>
            <a:r>
              <a:rPr lang="en-US" sz="2000" b="1" i="0">
                <a:effectLst/>
                <a:latin typeface="Abadi" panose="020B0604020104020204" pitchFamily="34" charset="0"/>
              </a:rPr>
              <a:t>Education</a:t>
            </a:r>
            <a:r>
              <a:rPr lang="en-US" sz="2000" b="0" i="0">
                <a:effectLst/>
                <a:latin typeface="Abadi" panose="020B0604020104020204" pitchFamily="34" charset="0"/>
              </a:rPr>
              <a:t>, and </a:t>
            </a:r>
            <a:r>
              <a:rPr lang="en-US" sz="2000" b="1" i="0">
                <a:effectLst/>
                <a:latin typeface="Abadi" panose="020B0604020104020204" pitchFamily="34" charset="0"/>
              </a:rPr>
              <a:t>Service</a:t>
            </a:r>
            <a:r>
              <a:rPr lang="en-US" sz="2000" b="0" i="0">
                <a:effectLst/>
                <a:latin typeface="Abadi" panose="020B0604020104020204" pitchFamily="34" charset="0"/>
              </a:rPr>
              <a:t>. </a:t>
            </a:r>
            <a:endParaRPr lang="en-US" sz="2000" b="0" i="0" dirty="0">
              <a:effectLst/>
              <a:latin typeface="Abadi" panose="020B0604020104020204" pitchFamily="34" charset="0"/>
            </a:endParaRPr>
          </a:p>
        </p:txBody>
      </p:sp>
      <p:sp>
        <p:nvSpPr>
          <p:cNvPr id="70" name="Rectangle 66">
            <a:extLst>
              <a:ext uri="{FF2B5EF4-FFF2-40B4-BE49-F238E27FC236}">
                <a16:creationId xmlns:a16="http://schemas.microsoft.com/office/drawing/2014/main" id="{FF638861-22F4-42BD-AB54-580F4FFF9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405745"/>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26">
            <a:extLst>
              <a:ext uri="{FF2B5EF4-FFF2-40B4-BE49-F238E27FC236}">
                <a16:creationId xmlns:a16="http://schemas.microsoft.com/office/drawing/2014/main" id="{6CACE173-0A3A-4306-B76C-60A0714C3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3" y="320843"/>
            <a:ext cx="3657600" cy="370806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Greek Pillar with solid fill">
            <a:extLst>
              <a:ext uri="{FF2B5EF4-FFF2-40B4-BE49-F238E27FC236}">
                <a16:creationId xmlns:a16="http://schemas.microsoft.com/office/drawing/2014/main" id="{4066CE9D-B85E-49A1-A0F6-62244B35E4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878" y="553874"/>
            <a:ext cx="3236130" cy="3236130"/>
          </a:xfrm>
          <a:prstGeom prst="rect">
            <a:avLst/>
          </a:prstGeom>
        </p:spPr>
      </p:pic>
      <p:sp>
        <p:nvSpPr>
          <p:cNvPr id="74" name="Rounded Rectangle 26">
            <a:extLst>
              <a:ext uri="{FF2B5EF4-FFF2-40B4-BE49-F238E27FC236}">
                <a16:creationId xmlns:a16="http://schemas.microsoft.com/office/drawing/2014/main" id="{BE5996B0-F3AC-4A78-A5EF-139FD3495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7198" y="320842"/>
            <a:ext cx="3657600" cy="370806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Greek Pillar with solid fill">
            <a:extLst>
              <a:ext uri="{FF2B5EF4-FFF2-40B4-BE49-F238E27FC236}">
                <a16:creationId xmlns:a16="http://schemas.microsoft.com/office/drawing/2014/main" id="{776AC088-D0F5-489A-859E-405C4AF0B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7510" y="556807"/>
            <a:ext cx="3236976" cy="3236976"/>
          </a:xfrm>
          <a:prstGeom prst="rect">
            <a:avLst/>
          </a:prstGeom>
        </p:spPr>
      </p:pic>
      <p:sp>
        <p:nvSpPr>
          <p:cNvPr id="76" name="Rounded Rectangle 26">
            <a:extLst>
              <a:ext uri="{FF2B5EF4-FFF2-40B4-BE49-F238E27FC236}">
                <a16:creationId xmlns:a16="http://schemas.microsoft.com/office/drawing/2014/main" id="{347C85EF-9B88-46AF-B40D-70F2DDDE1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2834" y="320842"/>
            <a:ext cx="3657600" cy="370806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Greek Pillar with solid fill">
            <a:extLst>
              <a:ext uri="{FF2B5EF4-FFF2-40B4-BE49-F238E27FC236}">
                <a16:creationId xmlns:a16="http://schemas.microsoft.com/office/drawing/2014/main" id="{02A8F2A9-D5FA-4EF2-BF40-E627FB0DC4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3146" y="553028"/>
            <a:ext cx="3236976" cy="3236976"/>
          </a:xfrm>
          <a:prstGeom prst="rect">
            <a:avLst/>
          </a:prstGeom>
        </p:spPr>
      </p:pic>
    </p:spTree>
    <p:extLst>
      <p:ext uri="{BB962C8B-B14F-4D97-AF65-F5344CB8AC3E}">
        <p14:creationId xmlns:p14="http://schemas.microsoft.com/office/powerpoint/2010/main" val="1149207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84F9-8946-4C91-8A70-D0537D5CD5A4}"/>
              </a:ext>
            </a:extLst>
          </p:cNvPr>
          <p:cNvSpPr>
            <a:spLocks noGrp="1"/>
          </p:cNvSpPr>
          <p:nvPr>
            <p:ph type="ctrTitle"/>
          </p:nvPr>
        </p:nvSpPr>
        <p:spPr>
          <a:xfrm>
            <a:off x="1036385" y="4934648"/>
            <a:ext cx="10210800" cy="1099845"/>
          </a:xfrm>
        </p:spPr>
        <p:txBody>
          <a:bodyPr>
            <a:normAutofit/>
          </a:bodyPr>
          <a:lstStyle/>
          <a:p>
            <a:r>
              <a:rPr lang="en-US">
                <a:latin typeface="Abadi" panose="020B0604020104020204" pitchFamily="34" charset="0"/>
              </a:rPr>
              <a:t>Vision</a:t>
            </a:r>
            <a:endParaRPr lang="en-US" dirty="0">
              <a:latin typeface="Abadi" panose="020B0604020104020204" pitchFamily="34" charset="0"/>
            </a:endParaRPr>
          </a:p>
        </p:txBody>
      </p:sp>
      <p:sp>
        <p:nvSpPr>
          <p:cNvPr id="70" name="Rectangle 66">
            <a:extLst>
              <a:ext uri="{FF2B5EF4-FFF2-40B4-BE49-F238E27FC236}">
                <a16:creationId xmlns:a16="http://schemas.microsoft.com/office/drawing/2014/main" id="{FF638861-22F4-42BD-AB54-580F4FFF9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405745"/>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26">
            <a:extLst>
              <a:ext uri="{FF2B5EF4-FFF2-40B4-BE49-F238E27FC236}">
                <a16:creationId xmlns:a16="http://schemas.microsoft.com/office/drawing/2014/main" id="{6CACE173-0A3A-4306-B76C-60A0714C3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3" y="320843"/>
            <a:ext cx="3657600" cy="370806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Greek Pillar with solid fill">
            <a:extLst>
              <a:ext uri="{FF2B5EF4-FFF2-40B4-BE49-F238E27FC236}">
                <a16:creationId xmlns:a16="http://schemas.microsoft.com/office/drawing/2014/main" id="{4066CE9D-B85E-49A1-A0F6-62244B35E4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301" y="556807"/>
            <a:ext cx="3236130" cy="3236130"/>
          </a:xfrm>
          <a:prstGeom prst="rect">
            <a:avLst/>
          </a:prstGeom>
        </p:spPr>
      </p:pic>
      <p:sp>
        <p:nvSpPr>
          <p:cNvPr id="74" name="Rounded Rectangle 26">
            <a:extLst>
              <a:ext uri="{FF2B5EF4-FFF2-40B4-BE49-F238E27FC236}">
                <a16:creationId xmlns:a16="http://schemas.microsoft.com/office/drawing/2014/main" id="{BE5996B0-F3AC-4A78-A5EF-139FD3495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7198" y="320842"/>
            <a:ext cx="3657600" cy="370806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Greek Pillar with solid fill">
            <a:extLst>
              <a:ext uri="{FF2B5EF4-FFF2-40B4-BE49-F238E27FC236}">
                <a16:creationId xmlns:a16="http://schemas.microsoft.com/office/drawing/2014/main" id="{776AC088-D0F5-489A-859E-405C4AF0B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7510" y="556807"/>
            <a:ext cx="3236976" cy="3236976"/>
          </a:xfrm>
          <a:prstGeom prst="rect">
            <a:avLst/>
          </a:prstGeom>
        </p:spPr>
      </p:pic>
      <p:sp>
        <p:nvSpPr>
          <p:cNvPr id="76" name="Rounded Rectangle 26">
            <a:extLst>
              <a:ext uri="{FF2B5EF4-FFF2-40B4-BE49-F238E27FC236}">
                <a16:creationId xmlns:a16="http://schemas.microsoft.com/office/drawing/2014/main" id="{347C85EF-9B88-46AF-B40D-70F2DDDE1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2834" y="320842"/>
            <a:ext cx="3657600" cy="370806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Greek Pillar with solid fill">
            <a:extLst>
              <a:ext uri="{FF2B5EF4-FFF2-40B4-BE49-F238E27FC236}">
                <a16:creationId xmlns:a16="http://schemas.microsoft.com/office/drawing/2014/main" id="{02A8F2A9-D5FA-4EF2-BF40-E627FB0DC4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3146" y="553028"/>
            <a:ext cx="3236976" cy="3236976"/>
          </a:xfrm>
          <a:prstGeom prst="rect">
            <a:avLst/>
          </a:prstGeom>
        </p:spPr>
      </p:pic>
      <p:sp>
        <p:nvSpPr>
          <p:cNvPr id="11" name="TextBox 10">
            <a:extLst>
              <a:ext uri="{FF2B5EF4-FFF2-40B4-BE49-F238E27FC236}">
                <a16:creationId xmlns:a16="http://schemas.microsoft.com/office/drawing/2014/main" id="{297A8AD9-7FDD-4483-8F07-626E165DADBB}"/>
              </a:ext>
            </a:extLst>
          </p:cNvPr>
          <p:cNvSpPr txBox="1"/>
          <p:nvPr/>
        </p:nvSpPr>
        <p:spPr>
          <a:xfrm>
            <a:off x="8828630" y="3528394"/>
            <a:ext cx="2411103" cy="523220"/>
          </a:xfrm>
          <a:prstGeom prst="rect">
            <a:avLst/>
          </a:prstGeom>
          <a:noFill/>
        </p:spPr>
        <p:txBody>
          <a:bodyPr wrap="square" rtlCol="0">
            <a:spAutoFit/>
          </a:bodyPr>
          <a:lstStyle/>
          <a:p>
            <a:pPr algn="ctr"/>
            <a:r>
              <a:rPr lang="en-US" sz="2800">
                <a:latin typeface="Abadi" panose="020B0604020104020204" pitchFamily="34" charset="0"/>
              </a:rPr>
              <a:t>Service</a:t>
            </a:r>
            <a:endParaRPr lang="en-US" sz="2800" dirty="0">
              <a:latin typeface="Abadi" panose="020B0604020104020204" pitchFamily="34" charset="0"/>
            </a:endParaRPr>
          </a:p>
        </p:txBody>
      </p:sp>
      <p:sp>
        <p:nvSpPr>
          <p:cNvPr id="12" name="TextBox 11">
            <a:extLst>
              <a:ext uri="{FF2B5EF4-FFF2-40B4-BE49-F238E27FC236}">
                <a16:creationId xmlns:a16="http://schemas.microsoft.com/office/drawing/2014/main" id="{EEA9AC4D-1809-48B8-A47B-19831A27F6B2}"/>
              </a:ext>
            </a:extLst>
          </p:cNvPr>
          <p:cNvSpPr txBox="1"/>
          <p:nvPr/>
        </p:nvSpPr>
        <p:spPr>
          <a:xfrm>
            <a:off x="4936233" y="3505682"/>
            <a:ext cx="2411103" cy="523220"/>
          </a:xfrm>
          <a:prstGeom prst="rect">
            <a:avLst/>
          </a:prstGeom>
          <a:noFill/>
        </p:spPr>
        <p:txBody>
          <a:bodyPr wrap="square" rtlCol="0">
            <a:spAutoFit/>
          </a:bodyPr>
          <a:lstStyle/>
          <a:p>
            <a:pPr algn="ctr"/>
            <a:r>
              <a:rPr lang="en-US" sz="2800">
                <a:latin typeface="Abadi" panose="020B0604020104020204" pitchFamily="34" charset="0"/>
              </a:rPr>
              <a:t>Education</a:t>
            </a:r>
            <a:endParaRPr lang="en-US" sz="2800" dirty="0">
              <a:latin typeface="Abadi" panose="020B0604020104020204" pitchFamily="34" charset="0"/>
            </a:endParaRPr>
          </a:p>
        </p:txBody>
      </p:sp>
      <p:sp>
        <p:nvSpPr>
          <p:cNvPr id="13" name="TextBox 12">
            <a:extLst>
              <a:ext uri="{FF2B5EF4-FFF2-40B4-BE49-F238E27FC236}">
                <a16:creationId xmlns:a16="http://schemas.microsoft.com/office/drawing/2014/main" id="{A6FD0C75-72B0-458C-9261-F90CB92FE0BD}"/>
              </a:ext>
            </a:extLst>
          </p:cNvPr>
          <p:cNvSpPr txBox="1"/>
          <p:nvPr/>
        </p:nvSpPr>
        <p:spPr>
          <a:xfrm>
            <a:off x="944811" y="3505681"/>
            <a:ext cx="2411103" cy="523220"/>
          </a:xfrm>
          <a:prstGeom prst="rect">
            <a:avLst/>
          </a:prstGeom>
          <a:noFill/>
        </p:spPr>
        <p:txBody>
          <a:bodyPr wrap="square" rtlCol="0">
            <a:spAutoFit/>
          </a:bodyPr>
          <a:lstStyle/>
          <a:p>
            <a:pPr algn="ctr"/>
            <a:r>
              <a:rPr lang="en-US" sz="2800">
                <a:latin typeface="Abadi" panose="020B0604020104020204" pitchFamily="34" charset="0"/>
              </a:rPr>
              <a:t>Research</a:t>
            </a:r>
            <a:endParaRPr lang="en-US" sz="2800" dirty="0">
              <a:latin typeface="Abadi" panose="020B0604020104020204" pitchFamily="34" charset="0"/>
            </a:endParaRPr>
          </a:p>
        </p:txBody>
      </p:sp>
    </p:spTree>
    <p:extLst>
      <p:ext uri="{BB962C8B-B14F-4D97-AF65-F5344CB8AC3E}">
        <p14:creationId xmlns:p14="http://schemas.microsoft.com/office/powerpoint/2010/main" val="4164607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86">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miling person with a scarf">
            <a:extLst>
              <a:ext uri="{FF2B5EF4-FFF2-40B4-BE49-F238E27FC236}">
                <a16:creationId xmlns:a16="http://schemas.microsoft.com/office/drawing/2014/main" id="{B8782F01-5073-4D60-8E8B-791006BC30D3}"/>
              </a:ext>
            </a:extLst>
          </p:cNvPr>
          <p:cNvPicPr>
            <a:picLocks noChangeAspect="1"/>
          </p:cNvPicPr>
          <p:nvPr/>
        </p:nvPicPr>
        <p:blipFill rotWithShape="1">
          <a:blip r:embed="rId3">
            <a:extLst>
              <a:ext uri="{28A0092B-C50C-407E-A947-70E740481C1C}">
                <a14:useLocalDpi xmlns:a14="http://schemas.microsoft.com/office/drawing/2010/main" val="0"/>
              </a:ext>
            </a:extLst>
          </a:blip>
          <a:srcRect l="9063" r="19064"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21" name="Picture 20" descr="Doctor with a patient">
            <a:extLst>
              <a:ext uri="{FF2B5EF4-FFF2-40B4-BE49-F238E27FC236}">
                <a16:creationId xmlns:a16="http://schemas.microsoft.com/office/drawing/2014/main" id="{E4CB58A6-0F61-421A-B282-EA6B3F89E438}"/>
              </a:ext>
            </a:extLst>
          </p:cNvPr>
          <p:cNvPicPr>
            <a:picLocks noChangeAspect="1"/>
          </p:cNvPicPr>
          <p:nvPr/>
        </p:nvPicPr>
        <p:blipFill rotWithShape="1">
          <a:blip r:embed="rId4">
            <a:extLst>
              <a:ext uri="{28A0092B-C50C-407E-A947-70E740481C1C}">
                <a14:useLocalDpi xmlns:a14="http://schemas.microsoft.com/office/drawing/2010/main" val="0"/>
              </a:ext>
            </a:extLst>
          </a:blip>
          <a:srcRect l="9720" r="9469" b="1"/>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17" name="Picture 16" descr="Portrait of a doctor in her office">
            <a:extLst>
              <a:ext uri="{FF2B5EF4-FFF2-40B4-BE49-F238E27FC236}">
                <a16:creationId xmlns:a16="http://schemas.microsoft.com/office/drawing/2014/main" id="{489EDC48-5A5E-4C1B-8F34-E25BFE360BD1}"/>
              </a:ext>
            </a:extLst>
          </p:cNvPr>
          <p:cNvPicPr>
            <a:picLocks noChangeAspect="1"/>
          </p:cNvPicPr>
          <p:nvPr/>
        </p:nvPicPr>
        <p:blipFill rotWithShape="1">
          <a:blip r:embed="rId5">
            <a:extLst>
              <a:ext uri="{28A0092B-C50C-407E-A947-70E740481C1C}">
                <a14:useLocalDpi xmlns:a14="http://schemas.microsoft.com/office/drawing/2010/main" val="0"/>
              </a:ext>
            </a:extLst>
          </a:blip>
          <a:srcRect t="2206" r="-1" b="25239"/>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106" name="Freeform: Shape 88">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7" name="Freeform: Shape 90">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9284F9-8946-4C91-8A70-D0537D5CD5A4}"/>
              </a:ext>
            </a:extLst>
          </p:cNvPr>
          <p:cNvSpPr>
            <a:spLocks noGrp="1"/>
          </p:cNvSpPr>
          <p:nvPr>
            <p:ph type="ctrTitle"/>
          </p:nvPr>
        </p:nvSpPr>
        <p:spPr>
          <a:xfrm>
            <a:off x="438912" y="1527048"/>
            <a:ext cx="5020056" cy="2770632"/>
          </a:xfrm>
        </p:spPr>
        <p:txBody>
          <a:bodyPr>
            <a:normAutofit/>
          </a:bodyPr>
          <a:lstStyle/>
          <a:p>
            <a:pPr algn="l"/>
            <a:r>
              <a:rPr lang="en-US" sz="5400"/>
              <a:t>Mission</a:t>
            </a:r>
          </a:p>
        </p:txBody>
      </p:sp>
      <p:sp>
        <p:nvSpPr>
          <p:cNvPr id="3" name="Subtitle 2">
            <a:extLst>
              <a:ext uri="{FF2B5EF4-FFF2-40B4-BE49-F238E27FC236}">
                <a16:creationId xmlns:a16="http://schemas.microsoft.com/office/drawing/2014/main" id="{DDF67A47-CBFF-4F14-A52C-90EEC0E4290E}"/>
              </a:ext>
            </a:extLst>
          </p:cNvPr>
          <p:cNvSpPr>
            <a:spLocks noGrp="1"/>
          </p:cNvSpPr>
          <p:nvPr>
            <p:ph type="subTitle" idx="1"/>
          </p:nvPr>
        </p:nvSpPr>
        <p:spPr>
          <a:xfrm>
            <a:off x="438912" y="4690872"/>
            <a:ext cx="4919472" cy="1335024"/>
          </a:xfrm>
        </p:spPr>
        <p:txBody>
          <a:bodyPr>
            <a:normAutofit/>
          </a:bodyPr>
          <a:lstStyle/>
          <a:p>
            <a:pPr algn="l" rtl="0" fontAlgn="base"/>
            <a:endParaRPr lang="en-US" sz="1800" b="0" i="0">
              <a:effectLst/>
              <a:latin typeface="Calibri" panose="020F0502020204030204" pitchFamily="34" charset="0"/>
            </a:endParaRPr>
          </a:p>
          <a:p>
            <a:pPr algn="l" rtl="0" fontAlgn="base"/>
            <a:r>
              <a:rPr lang="en-US" sz="1800" b="0" i="0">
                <a:effectLst/>
                <a:latin typeface="Calibri" panose="020F0502020204030204" pitchFamily="34" charset="0"/>
              </a:rPr>
              <a:t>Create a world where everyone has access to </a:t>
            </a:r>
            <a:r>
              <a:rPr lang="en-US" sz="1800" b="1" i="0">
                <a:effectLst/>
                <a:latin typeface="Calibri" panose="020F0502020204030204" pitchFamily="34" charset="0"/>
              </a:rPr>
              <a:t>proven</a:t>
            </a:r>
            <a:r>
              <a:rPr lang="en-US" sz="1800" b="0" i="0">
                <a:effectLst/>
                <a:latin typeface="Calibri" panose="020F0502020204030204" pitchFamily="34" charset="0"/>
              </a:rPr>
              <a:t> and </a:t>
            </a:r>
            <a:r>
              <a:rPr lang="en-US" sz="1800" b="1" i="0">
                <a:effectLst/>
                <a:latin typeface="Calibri" panose="020F0502020204030204" pitchFamily="34" charset="0"/>
              </a:rPr>
              <a:t>effective</a:t>
            </a:r>
            <a:r>
              <a:rPr lang="en-US" sz="1800" b="0" i="0">
                <a:effectLst/>
                <a:latin typeface="Calibri" panose="020F0502020204030204" pitchFamily="34" charset="0"/>
              </a:rPr>
              <a:t> behavioral healthcare, allowing them to realize their </a:t>
            </a:r>
            <a:r>
              <a:rPr lang="en-US" sz="1800" b="1" i="0">
                <a:effectLst/>
                <a:latin typeface="Calibri" panose="020F0502020204030204" pitchFamily="34" charset="0"/>
              </a:rPr>
              <a:t>full</a:t>
            </a:r>
            <a:r>
              <a:rPr lang="en-US" sz="1800" b="0" i="0">
                <a:effectLst/>
                <a:latin typeface="Calibri" panose="020F0502020204030204" pitchFamily="34" charset="0"/>
              </a:rPr>
              <a:t> potential. </a:t>
            </a:r>
          </a:p>
          <a:p>
            <a:pPr algn="l"/>
            <a:endParaRPr lang="en-US" sz="1800"/>
          </a:p>
        </p:txBody>
      </p:sp>
      <p:sp>
        <p:nvSpPr>
          <p:cNvPr id="108" name="Rectangle 92">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94">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428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4C1B-1C16-41C0-871A-8BEFEAED11DE}"/>
              </a:ext>
            </a:extLst>
          </p:cNvPr>
          <p:cNvSpPr>
            <a:spLocks noGrp="1"/>
          </p:cNvSpPr>
          <p:nvPr>
            <p:ph type="title"/>
          </p:nvPr>
        </p:nvSpPr>
        <p:spPr/>
        <p:txBody>
          <a:bodyPr lIns="182880" tIns="182880" rIns="182880" bIns="182880"/>
          <a:lstStyle/>
          <a:p>
            <a:pPr algn="ctr"/>
            <a:r>
              <a:rPr lang="en-US" dirty="0">
                <a:latin typeface="Abadi" panose="020B0604020104020204" pitchFamily="34" charset="0"/>
              </a:rPr>
              <a:t>Values</a:t>
            </a:r>
          </a:p>
        </p:txBody>
      </p:sp>
      <p:sp>
        <p:nvSpPr>
          <p:cNvPr id="4" name="TextBox 3">
            <a:extLst>
              <a:ext uri="{FF2B5EF4-FFF2-40B4-BE49-F238E27FC236}">
                <a16:creationId xmlns:a16="http://schemas.microsoft.com/office/drawing/2014/main" id="{F7F7EECE-723B-43D3-ADB9-C718DAB7F459}"/>
              </a:ext>
            </a:extLst>
          </p:cNvPr>
          <p:cNvSpPr txBox="1"/>
          <p:nvPr/>
        </p:nvSpPr>
        <p:spPr>
          <a:xfrm>
            <a:off x="508000" y="1640093"/>
            <a:ext cx="2194560" cy="914400"/>
          </a:xfrm>
          <a:prstGeom prst="rect">
            <a:avLst/>
          </a:prstGeom>
          <a:solidFill>
            <a:srgbClr val="40525E"/>
          </a:solidFill>
          <a:ln w="63500">
            <a:noFill/>
          </a:ln>
        </p:spPr>
        <p:txBody>
          <a:bodyPr wrap="square" lIns="182880" tIns="182880" rIns="182880" bIns="182880" rtlCol="0">
            <a:noAutofit/>
          </a:bodyPr>
          <a:lstStyle/>
          <a:p>
            <a:r>
              <a:rPr lang="en-US" sz="2000" i="0" u="none" strike="noStrike" dirty="0">
                <a:solidFill>
                  <a:schemeClr val="bg1"/>
                </a:solidFill>
                <a:effectLst/>
                <a:latin typeface="Abadi" panose="020B0604020104020204" pitchFamily="34" charset="0"/>
              </a:rPr>
              <a:t>Embrace Change and Growth</a:t>
            </a:r>
            <a:endParaRPr lang="en-US" sz="2000" dirty="0">
              <a:solidFill>
                <a:schemeClr val="bg1"/>
              </a:solidFill>
              <a:effectLst/>
              <a:latin typeface="Abadi" panose="020B0604020104020204" pitchFamily="34" charset="0"/>
            </a:endParaRPr>
          </a:p>
        </p:txBody>
      </p:sp>
      <p:sp>
        <p:nvSpPr>
          <p:cNvPr id="6" name="TextBox 5">
            <a:extLst>
              <a:ext uri="{FF2B5EF4-FFF2-40B4-BE49-F238E27FC236}">
                <a16:creationId xmlns:a16="http://schemas.microsoft.com/office/drawing/2014/main" id="{F77B0CCA-B449-4C5B-89D1-9727B78FDA1A}"/>
              </a:ext>
            </a:extLst>
          </p:cNvPr>
          <p:cNvSpPr txBox="1"/>
          <p:nvPr/>
        </p:nvSpPr>
        <p:spPr>
          <a:xfrm>
            <a:off x="2753360" y="1634536"/>
            <a:ext cx="2194560" cy="914400"/>
          </a:xfrm>
          <a:prstGeom prst="rect">
            <a:avLst/>
          </a:prstGeom>
          <a:solidFill>
            <a:srgbClr val="40525E"/>
          </a:solidFill>
          <a:ln w="63500">
            <a:noFill/>
          </a:ln>
        </p:spPr>
        <p:txBody>
          <a:bodyPr wrap="square" lIns="182880" tIns="182880" rIns="182880" bIns="182880" rtlCol="0">
            <a:noAutofit/>
          </a:bodyPr>
          <a:lstStyle/>
          <a:p>
            <a:r>
              <a:rPr lang="en-US" sz="2000" i="0" u="none" strike="noStrike" dirty="0">
                <a:solidFill>
                  <a:schemeClr val="bg1"/>
                </a:solidFill>
                <a:effectLst/>
                <a:latin typeface="Abadi" panose="020B0604020104020204" pitchFamily="34" charset="0"/>
              </a:rPr>
              <a:t>Learn Continuously</a:t>
            </a:r>
            <a:endParaRPr lang="en-US" sz="2000" dirty="0">
              <a:solidFill>
                <a:schemeClr val="bg1"/>
              </a:solidFill>
              <a:effectLst/>
              <a:latin typeface="Abadi" panose="020B0604020104020204" pitchFamily="34" charset="0"/>
            </a:endParaRPr>
          </a:p>
        </p:txBody>
      </p:sp>
      <p:sp>
        <p:nvSpPr>
          <p:cNvPr id="7" name="TextBox 6">
            <a:extLst>
              <a:ext uri="{FF2B5EF4-FFF2-40B4-BE49-F238E27FC236}">
                <a16:creationId xmlns:a16="http://schemas.microsoft.com/office/drawing/2014/main" id="{2CDA01B4-D76A-41F8-8A36-C0EDE184AB9D}"/>
              </a:ext>
            </a:extLst>
          </p:cNvPr>
          <p:cNvSpPr txBox="1"/>
          <p:nvPr/>
        </p:nvSpPr>
        <p:spPr>
          <a:xfrm>
            <a:off x="4998720" y="1640093"/>
            <a:ext cx="2194560" cy="914400"/>
          </a:xfrm>
          <a:prstGeom prst="rect">
            <a:avLst/>
          </a:prstGeom>
          <a:solidFill>
            <a:srgbClr val="40525E"/>
          </a:solidFill>
          <a:ln w="63500">
            <a:noFill/>
          </a:ln>
        </p:spPr>
        <p:txBody>
          <a:bodyPr wrap="square" lIns="182880" tIns="182880" rIns="182880" bIns="182880" rtlCol="0">
            <a:noAutofit/>
          </a:bodyPr>
          <a:lstStyle/>
          <a:p>
            <a:pPr marR="152400" rtl="0">
              <a:spcBef>
                <a:spcPts val="1000"/>
              </a:spcBef>
              <a:spcAft>
                <a:spcPts val="1000"/>
              </a:spcAft>
            </a:pPr>
            <a:r>
              <a:rPr lang="en-US" sz="2000" i="0" u="none" strike="noStrike" dirty="0">
                <a:solidFill>
                  <a:schemeClr val="bg1"/>
                </a:solidFill>
                <a:effectLst/>
                <a:latin typeface="Abadi" panose="020B0604020104020204" pitchFamily="34" charset="0"/>
              </a:rPr>
              <a:t>Act with Integrity</a:t>
            </a:r>
            <a:endParaRPr lang="en-US" sz="2000" dirty="0">
              <a:solidFill>
                <a:schemeClr val="bg1"/>
              </a:solidFill>
              <a:effectLst/>
              <a:latin typeface="Abadi" panose="020B0604020104020204" pitchFamily="34" charset="0"/>
            </a:endParaRPr>
          </a:p>
        </p:txBody>
      </p:sp>
      <p:sp>
        <p:nvSpPr>
          <p:cNvPr id="8" name="TextBox 7">
            <a:extLst>
              <a:ext uri="{FF2B5EF4-FFF2-40B4-BE49-F238E27FC236}">
                <a16:creationId xmlns:a16="http://schemas.microsoft.com/office/drawing/2014/main" id="{54E972B3-44E3-4671-BCC3-D577AC521928}"/>
              </a:ext>
            </a:extLst>
          </p:cNvPr>
          <p:cNvSpPr txBox="1"/>
          <p:nvPr/>
        </p:nvSpPr>
        <p:spPr>
          <a:xfrm>
            <a:off x="7244080" y="1634536"/>
            <a:ext cx="2194560" cy="914400"/>
          </a:xfrm>
          <a:prstGeom prst="rect">
            <a:avLst/>
          </a:prstGeom>
          <a:solidFill>
            <a:srgbClr val="40525E"/>
          </a:solidFill>
          <a:ln w="63500">
            <a:noFill/>
          </a:ln>
        </p:spPr>
        <p:txBody>
          <a:bodyPr wrap="square" lIns="182880" tIns="182880" rIns="182880" bIns="182880" rtlCol="0">
            <a:noAutofit/>
          </a:bodyPr>
          <a:lstStyle/>
          <a:p>
            <a:pPr marR="152400">
              <a:spcBef>
                <a:spcPts val="1000"/>
              </a:spcBef>
              <a:spcAft>
                <a:spcPts val="1000"/>
              </a:spcAft>
            </a:pPr>
            <a:r>
              <a:rPr lang="en-US" sz="2000" i="0" u="none" strike="noStrike" dirty="0">
                <a:solidFill>
                  <a:schemeClr val="bg1"/>
                </a:solidFill>
                <a:effectLst/>
                <a:latin typeface="Abadi" panose="020B0604020104020204" pitchFamily="34" charset="0"/>
              </a:rPr>
              <a:t>Prioritize Collaboration</a:t>
            </a:r>
            <a:endParaRPr lang="en-US" sz="2000" dirty="0">
              <a:solidFill>
                <a:schemeClr val="bg1"/>
              </a:solidFill>
              <a:effectLst/>
              <a:latin typeface="Abadi" panose="020B0604020104020204" pitchFamily="34" charset="0"/>
            </a:endParaRPr>
          </a:p>
        </p:txBody>
      </p:sp>
      <p:sp>
        <p:nvSpPr>
          <p:cNvPr id="9" name="TextBox 8">
            <a:extLst>
              <a:ext uri="{FF2B5EF4-FFF2-40B4-BE49-F238E27FC236}">
                <a16:creationId xmlns:a16="http://schemas.microsoft.com/office/drawing/2014/main" id="{1245ECFA-D5D3-45FA-A502-F3DAE6D9BF56}"/>
              </a:ext>
            </a:extLst>
          </p:cNvPr>
          <p:cNvSpPr txBox="1"/>
          <p:nvPr/>
        </p:nvSpPr>
        <p:spPr>
          <a:xfrm>
            <a:off x="9489440" y="1634536"/>
            <a:ext cx="2194560" cy="914400"/>
          </a:xfrm>
          <a:prstGeom prst="rect">
            <a:avLst/>
          </a:prstGeom>
          <a:solidFill>
            <a:srgbClr val="40525E"/>
          </a:solidFill>
          <a:ln w="63500">
            <a:noFill/>
          </a:ln>
        </p:spPr>
        <p:txBody>
          <a:bodyPr wrap="square" lIns="182880" tIns="182880" rIns="182880" bIns="182880" rtlCol="0">
            <a:noAutofit/>
          </a:bodyPr>
          <a:lstStyle/>
          <a:p>
            <a:pPr marR="152400" rtl="0">
              <a:spcBef>
                <a:spcPts val="1000"/>
              </a:spcBef>
              <a:spcAft>
                <a:spcPts val="1000"/>
              </a:spcAft>
            </a:pPr>
            <a:r>
              <a:rPr lang="en-US" sz="2000" i="0" u="none" strike="noStrike" dirty="0">
                <a:solidFill>
                  <a:schemeClr val="bg1"/>
                </a:solidFill>
                <a:effectLst/>
                <a:latin typeface="Abadi" panose="020B0604020104020204" pitchFamily="34" charset="0"/>
              </a:rPr>
              <a:t>Commit Fully</a:t>
            </a:r>
            <a:endParaRPr lang="en-US" sz="2000" dirty="0">
              <a:solidFill>
                <a:schemeClr val="bg1"/>
              </a:solidFill>
              <a:effectLst/>
              <a:latin typeface="Abadi" panose="020B0604020104020204" pitchFamily="34" charset="0"/>
            </a:endParaRPr>
          </a:p>
        </p:txBody>
      </p:sp>
      <p:pic>
        <p:nvPicPr>
          <p:cNvPr id="18" name="Picture 17" descr="A hand holding a plant">
            <a:extLst>
              <a:ext uri="{FF2B5EF4-FFF2-40B4-BE49-F238E27FC236}">
                <a16:creationId xmlns:a16="http://schemas.microsoft.com/office/drawing/2014/main" id="{335AB6AA-DE12-4FE3-A1D2-9187D0E7152C}"/>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0000" r="20000"/>
          <a:stretch/>
        </p:blipFill>
        <p:spPr>
          <a:xfrm>
            <a:off x="508000" y="2562828"/>
            <a:ext cx="2194560" cy="3657600"/>
          </a:xfrm>
          <a:prstGeom prst="rect">
            <a:avLst/>
          </a:prstGeom>
          <a:ln w="63500">
            <a:noFill/>
          </a:ln>
        </p:spPr>
      </p:pic>
      <p:pic>
        <p:nvPicPr>
          <p:cNvPr id="20" name="Picture 19" descr="Person with shaved face">
            <a:extLst>
              <a:ext uri="{FF2B5EF4-FFF2-40B4-BE49-F238E27FC236}">
                <a16:creationId xmlns:a16="http://schemas.microsoft.com/office/drawing/2014/main" id="{F6E13B78-0583-4A32-A59A-1D217405C209}"/>
              </a:ext>
            </a:extLst>
          </p:cNvPr>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482" r="48518"/>
          <a:stretch/>
        </p:blipFill>
        <p:spPr>
          <a:xfrm>
            <a:off x="4998720" y="2562828"/>
            <a:ext cx="2194560" cy="3657600"/>
          </a:xfrm>
          <a:prstGeom prst="rect">
            <a:avLst/>
          </a:prstGeom>
        </p:spPr>
      </p:pic>
      <p:pic>
        <p:nvPicPr>
          <p:cNvPr id="22" name="Picture 21" descr="Close-up of stacked books">
            <a:extLst>
              <a:ext uri="{FF2B5EF4-FFF2-40B4-BE49-F238E27FC236}">
                <a16:creationId xmlns:a16="http://schemas.microsoft.com/office/drawing/2014/main" id="{14833F79-23D5-43E1-87A4-D6D8C068AFB3}"/>
              </a:ext>
            </a:extLst>
          </p:cNvPr>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54250" r="12000"/>
          <a:stretch/>
        </p:blipFill>
        <p:spPr>
          <a:xfrm>
            <a:off x="2753360" y="2562828"/>
            <a:ext cx="2194560" cy="3657600"/>
          </a:xfrm>
          <a:prstGeom prst="rect">
            <a:avLst/>
          </a:prstGeom>
        </p:spPr>
      </p:pic>
      <p:pic>
        <p:nvPicPr>
          <p:cNvPr id="24" name="Picture 23" descr="Business handshake">
            <a:extLst>
              <a:ext uri="{FF2B5EF4-FFF2-40B4-BE49-F238E27FC236}">
                <a16:creationId xmlns:a16="http://schemas.microsoft.com/office/drawing/2014/main" id="{CCA4674F-D1CB-4C96-BD36-D8C220214660}"/>
              </a:ext>
            </a:extLst>
          </p:cNvPr>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30005" r="30005"/>
          <a:stretch/>
        </p:blipFill>
        <p:spPr>
          <a:xfrm>
            <a:off x="9489440" y="2584464"/>
            <a:ext cx="2194560" cy="3657600"/>
          </a:xfrm>
          <a:prstGeom prst="rect">
            <a:avLst/>
          </a:prstGeom>
        </p:spPr>
      </p:pic>
      <p:pic>
        <p:nvPicPr>
          <p:cNvPr id="26" name="Picture 25" descr="Business people meeting in office">
            <a:extLst>
              <a:ext uri="{FF2B5EF4-FFF2-40B4-BE49-F238E27FC236}">
                <a16:creationId xmlns:a16="http://schemas.microsoft.com/office/drawing/2014/main" id="{7A7B3FF4-2E24-43B8-A9A7-06306CC8606B}"/>
              </a:ext>
            </a:extLst>
          </p:cNvPr>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7117" r="32893"/>
          <a:stretch/>
        </p:blipFill>
        <p:spPr>
          <a:xfrm>
            <a:off x="7239000" y="2584464"/>
            <a:ext cx="2194560" cy="3657600"/>
          </a:xfrm>
          <a:prstGeom prst="rect">
            <a:avLst/>
          </a:prstGeom>
        </p:spPr>
      </p:pic>
      <p:sp>
        <p:nvSpPr>
          <p:cNvPr id="10" name="TextBox 9">
            <a:extLst>
              <a:ext uri="{FF2B5EF4-FFF2-40B4-BE49-F238E27FC236}">
                <a16:creationId xmlns:a16="http://schemas.microsoft.com/office/drawing/2014/main" id="{B307034E-E718-4F9A-B8F7-D1405B097260}"/>
              </a:ext>
            </a:extLst>
          </p:cNvPr>
          <p:cNvSpPr txBox="1"/>
          <p:nvPr/>
        </p:nvSpPr>
        <p:spPr>
          <a:xfrm>
            <a:off x="508000" y="2546157"/>
            <a:ext cx="2194560" cy="3657600"/>
          </a:xfrm>
          <a:prstGeom prst="rect">
            <a:avLst/>
          </a:prstGeom>
          <a:solidFill>
            <a:srgbClr val="F3F3F3">
              <a:alpha val="80000"/>
            </a:srgbClr>
          </a:solidFill>
        </p:spPr>
        <p:txBody>
          <a:bodyPr wrap="square" lIns="182880" tIns="182880" rIns="182880" bIns="182880" rtlCol="0">
            <a:noAutofit/>
          </a:bodyPr>
          <a:lstStyle/>
          <a:p>
            <a:pPr rtl="0">
              <a:spcBef>
                <a:spcPts val="1000"/>
              </a:spcBef>
              <a:spcAft>
                <a:spcPts val="1000"/>
              </a:spcAft>
            </a:pPr>
            <a:r>
              <a:rPr lang="en-US" sz="1600" i="0" u="none" strike="noStrike" dirty="0">
                <a:solidFill>
                  <a:srgbClr val="444444"/>
                </a:solidFill>
                <a:effectLst/>
                <a:latin typeface="Abadi" panose="020B0604020104020204" pitchFamily="34" charset="0"/>
              </a:rPr>
              <a:t>Our goals are best accomplished by being open to new ideas. To this end, we seek out opportunities to broaden our knowledge and experiences. We reexamine our preconceptions and biases.</a:t>
            </a:r>
            <a:endParaRPr lang="en-US" sz="1600" dirty="0">
              <a:effectLst/>
              <a:latin typeface="Abadi" panose="020B0604020104020204" pitchFamily="34" charset="0"/>
            </a:endParaRPr>
          </a:p>
        </p:txBody>
      </p:sp>
      <p:sp>
        <p:nvSpPr>
          <p:cNvPr id="11" name="TextBox 10">
            <a:extLst>
              <a:ext uri="{FF2B5EF4-FFF2-40B4-BE49-F238E27FC236}">
                <a16:creationId xmlns:a16="http://schemas.microsoft.com/office/drawing/2014/main" id="{98BCBF8C-C7F6-4ADE-ACB4-F1B93B790324}"/>
              </a:ext>
            </a:extLst>
          </p:cNvPr>
          <p:cNvSpPr txBox="1"/>
          <p:nvPr/>
        </p:nvSpPr>
        <p:spPr>
          <a:xfrm>
            <a:off x="2753360" y="2557271"/>
            <a:ext cx="2194560" cy="3657600"/>
          </a:xfrm>
          <a:prstGeom prst="rect">
            <a:avLst/>
          </a:prstGeom>
          <a:solidFill>
            <a:srgbClr val="F3F3F3">
              <a:alpha val="80000"/>
            </a:srgbClr>
          </a:solidFill>
        </p:spPr>
        <p:txBody>
          <a:bodyPr wrap="square" lIns="182880" tIns="182880" rIns="182880" bIns="182880" rtlCol="0">
            <a:noAutofit/>
          </a:bodyPr>
          <a:lstStyle/>
          <a:p>
            <a:pPr rtl="0">
              <a:spcBef>
                <a:spcPts val="1000"/>
              </a:spcBef>
              <a:spcAft>
                <a:spcPts val="1000"/>
              </a:spcAft>
            </a:pPr>
            <a:r>
              <a:rPr lang="en-US" sz="1600" i="0" u="none" strike="noStrike" dirty="0">
                <a:solidFill>
                  <a:srgbClr val="444444"/>
                </a:solidFill>
                <a:effectLst/>
                <a:latin typeface="Abadi" panose="020B0604020104020204" pitchFamily="34" charset="0"/>
              </a:rPr>
              <a:t>Innovation is not a passive pursuit done in isolation. We make every effort to integrate the feedback we receive into our work, and openly share our insights to inspire others.</a:t>
            </a:r>
            <a:endParaRPr lang="en-US" sz="1600" dirty="0">
              <a:effectLst/>
              <a:latin typeface="Abadi" panose="020B0604020104020204" pitchFamily="34" charset="0"/>
            </a:endParaRPr>
          </a:p>
        </p:txBody>
      </p:sp>
      <p:sp>
        <p:nvSpPr>
          <p:cNvPr id="12" name="TextBox 11">
            <a:extLst>
              <a:ext uri="{FF2B5EF4-FFF2-40B4-BE49-F238E27FC236}">
                <a16:creationId xmlns:a16="http://schemas.microsoft.com/office/drawing/2014/main" id="{29638A65-2BCD-41B0-AE78-644EDB9299AD}"/>
              </a:ext>
            </a:extLst>
          </p:cNvPr>
          <p:cNvSpPr txBox="1"/>
          <p:nvPr/>
        </p:nvSpPr>
        <p:spPr>
          <a:xfrm>
            <a:off x="4998720" y="2562828"/>
            <a:ext cx="2194560" cy="3657600"/>
          </a:xfrm>
          <a:prstGeom prst="rect">
            <a:avLst/>
          </a:prstGeom>
          <a:solidFill>
            <a:srgbClr val="F3F3F3">
              <a:alpha val="80000"/>
            </a:srgbClr>
          </a:solidFill>
        </p:spPr>
        <p:txBody>
          <a:bodyPr wrap="square" lIns="182880" tIns="182880" rIns="182880" bIns="182880" rtlCol="0">
            <a:noAutofit/>
          </a:bodyPr>
          <a:lstStyle/>
          <a:p>
            <a:pPr rtl="0">
              <a:spcBef>
                <a:spcPts val="1000"/>
              </a:spcBef>
              <a:spcAft>
                <a:spcPts val="1000"/>
              </a:spcAft>
            </a:pPr>
            <a:r>
              <a:rPr lang="en-US" sz="1600" i="0" u="none" strike="noStrike" dirty="0">
                <a:solidFill>
                  <a:srgbClr val="444444"/>
                </a:solidFill>
                <a:effectLst/>
                <a:latin typeface="Abadi" panose="020B0604020104020204" pitchFamily="34" charset="0"/>
              </a:rPr>
              <a:t>What we say is what we do. We align our words and our actions, and thus engender trust. Knowing that good failures are integral to experimentation, we own our successes as well as our mistakes. </a:t>
            </a:r>
            <a:endParaRPr lang="en-US" sz="1600" dirty="0">
              <a:effectLst/>
              <a:latin typeface="Abadi" panose="020B0604020104020204" pitchFamily="34" charset="0"/>
            </a:endParaRPr>
          </a:p>
        </p:txBody>
      </p:sp>
      <p:sp>
        <p:nvSpPr>
          <p:cNvPr id="13" name="TextBox 12">
            <a:extLst>
              <a:ext uri="{FF2B5EF4-FFF2-40B4-BE49-F238E27FC236}">
                <a16:creationId xmlns:a16="http://schemas.microsoft.com/office/drawing/2014/main" id="{4A350106-79A9-4A7C-9E76-B19337F8156D}"/>
              </a:ext>
            </a:extLst>
          </p:cNvPr>
          <p:cNvSpPr txBox="1"/>
          <p:nvPr/>
        </p:nvSpPr>
        <p:spPr>
          <a:xfrm>
            <a:off x="7244080" y="2551713"/>
            <a:ext cx="2194560" cy="3657600"/>
          </a:xfrm>
          <a:prstGeom prst="rect">
            <a:avLst/>
          </a:prstGeom>
          <a:solidFill>
            <a:srgbClr val="F3F3F3">
              <a:alpha val="80000"/>
            </a:srgbClr>
          </a:solidFill>
        </p:spPr>
        <p:txBody>
          <a:bodyPr wrap="square" lIns="182880" tIns="182880" rIns="182880" bIns="182880" rtlCol="0">
            <a:noAutofit/>
          </a:bodyPr>
          <a:lstStyle/>
          <a:p>
            <a:pPr marL="6350" indent="-6350" rtl="0">
              <a:spcBef>
                <a:spcPts val="1000"/>
              </a:spcBef>
              <a:spcAft>
                <a:spcPts val="1000"/>
              </a:spcAft>
            </a:pPr>
            <a:r>
              <a:rPr lang="en-US" sz="1600" i="0" u="none" strike="noStrike" dirty="0">
                <a:solidFill>
                  <a:srgbClr val="444444"/>
                </a:solidFill>
                <a:effectLst/>
                <a:latin typeface="Abadi" panose="020B0604020104020204" pitchFamily="34" charset="0"/>
              </a:rPr>
              <a:t>We don’t have all the answers. By recognizing, welcoming and valuing the strengths of all stakeholders, we build lasting relationships and grow stronger together.</a:t>
            </a:r>
            <a:endParaRPr lang="en-US" sz="1600" dirty="0">
              <a:effectLst/>
              <a:latin typeface="Abadi" panose="020B0604020104020204" pitchFamily="34" charset="0"/>
            </a:endParaRPr>
          </a:p>
        </p:txBody>
      </p:sp>
      <p:sp>
        <p:nvSpPr>
          <p:cNvPr id="14" name="TextBox 13">
            <a:extLst>
              <a:ext uri="{FF2B5EF4-FFF2-40B4-BE49-F238E27FC236}">
                <a16:creationId xmlns:a16="http://schemas.microsoft.com/office/drawing/2014/main" id="{4721CEF5-32B3-45BF-897B-AAD0E51425FD}"/>
              </a:ext>
            </a:extLst>
          </p:cNvPr>
          <p:cNvSpPr txBox="1"/>
          <p:nvPr/>
        </p:nvSpPr>
        <p:spPr>
          <a:xfrm>
            <a:off x="9489440" y="2551714"/>
            <a:ext cx="2194560" cy="3657600"/>
          </a:xfrm>
          <a:prstGeom prst="rect">
            <a:avLst/>
          </a:prstGeom>
          <a:solidFill>
            <a:srgbClr val="F3F3F3">
              <a:alpha val="80000"/>
            </a:srgbClr>
          </a:solidFill>
        </p:spPr>
        <p:txBody>
          <a:bodyPr wrap="square" lIns="182880" tIns="182880" rIns="182880" bIns="182880" rtlCol="0">
            <a:noAutofit/>
          </a:bodyPr>
          <a:lstStyle/>
          <a:p>
            <a:pPr rtl="0">
              <a:spcBef>
                <a:spcPts val="1000"/>
              </a:spcBef>
              <a:spcAft>
                <a:spcPts val="1000"/>
              </a:spcAft>
            </a:pPr>
            <a:r>
              <a:rPr lang="en-US" sz="1600" i="0" u="none" strike="noStrike" dirty="0">
                <a:solidFill>
                  <a:srgbClr val="444444"/>
                </a:solidFill>
                <a:effectLst/>
                <a:latin typeface="Abadi" panose="020B0604020104020204" pitchFamily="34" charset="0"/>
              </a:rPr>
              <a:t>Meaningful change takes time, effort and dedication. We take on challenges with a clarity of focus and an unwavering resilience.</a:t>
            </a:r>
            <a:endParaRPr lang="en-US" sz="1600" dirty="0">
              <a:effectLst/>
              <a:latin typeface="Abadi" panose="020B0604020104020204" pitchFamily="34" charset="0"/>
            </a:endParaRPr>
          </a:p>
        </p:txBody>
      </p:sp>
    </p:spTree>
    <p:extLst>
      <p:ext uri="{BB962C8B-B14F-4D97-AF65-F5344CB8AC3E}">
        <p14:creationId xmlns:p14="http://schemas.microsoft.com/office/powerpoint/2010/main" val="914331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5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5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24FAC-D208-446C-B0E6-52F4A7EF8B97}"/>
              </a:ext>
            </a:extLst>
          </p:cNvPr>
          <p:cNvSpPr>
            <a:spLocks noGrp="1"/>
          </p:cNvSpPr>
          <p:nvPr>
            <p:ph type="ctrTitle"/>
          </p:nvPr>
        </p:nvSpPr>
        <p:spPr>
          <a:xfrm>
            <a:off x="965200" y="1383527"/>
            <a:ext cx="6117158" cy="4175166"/>
          </a:xfrm>
        </p:spPr>
        <p:txBody>
          <a:bodyPr anchor="ctr">
            <a:normAutofit/>
          </a:bodyPr>
          <a:lstStyle/>
          <a:p>
            <a:pPr algn="r"/>
            <a:r>
              <a:rPr lang="en-US" sz="9600" dirty="0">
                <a:latin typeface="Abadi" panose="020B0604020104020204" pitchFamily="34" charset="0"/>
              </a:rPr>
              <a:t>ACPD Program Overview</a:t>
            </a:r>
            <a:endParaRPr lang="en-US" sz="9600" dirty="0"/>
          </a:p>
        </p:txBody>
      </p:sp>
      <p:sp>
        <p:nvSpPr>
          <p:cNvPr id="7" name="Subtitle 6">
            <a:extLst>
              <a:ext uri="{FF2B5EF4-FFF2-40B4-BE49-F238E27FC236}">
                <a16:creationId xmlns:a16="http://schemas.microsoft.com/office/drawing/2014/main" id="{963B47FC-93DB-4D5D-8A92-E729C0E3FA5B}"/>
              </a:ext>
            </a:extLst>
          </p:cNvPr>
          <p:cNvSpPr>
            <a:spLocks noGrp="1"/>
          </p:cNvSpPr>
          <p:nvPr>
            <p:ph type="subTitle" idx="1"/>
          </p:nvPr>
        </p:nvSpPr>
        <p:spPr>
          <a:xfrm>
            <a:off x="7986955" y="2573422"/>
            <a:ext cx="3113064" cy="1795378"/>
          </a:xfrm>
        </p:spPr>
        <p:txBody>
          <a:bodyPr anchor="ctr">
            <a:noAutofit/>
          </a:bodyPr>
          <a:lstStyle/>
          <a:p>
            <a:pPr algn="l"/>
            <a:r>
              <a:rPr lang="en-US" sz="4400" b="1" dirty="0">
                <a:latin typeface="Abadi Extra Light" panose="020B0604020202020204" pitchFamily="34" charset="0"/>
              </a:rPr>
              <a:t>Vision</a:t>
            </a:r>
          </a:p>
          <a:p>
            <a:pPr algn="l"/>
            <a:r>
              <a:rPr lang="en-US" sz="4400" b="1" dirty="0">
                <a:latin typeface="Abadi Extra Light" panose="020B0604020202020204" pitchFamily="34" charset="0"/>
              </a:rPr>
              <a:t>Progress</a:t>
            </a:r>
          </a:p>
          <a:p>
            <a:pPr algn="l"/>
            <a:r>
              <a:rPr lang="en-US" sz="4400" b="1" dirty="0">
                <a:latin typeface="Abadi Extra Light" panose="020B0604020202020204" pitchFamily="34" charset="0"/>
              </a:rPr>
              <a:t>Plans</a:t>
            </a:r>
          </a:p>
        </p:txBody>
      </p:sp>
      <p:cxnSp>
        <p:nvCxnSpPr>
          <p:cNvPr id="55" name="Straight Connector 5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04754702-399B-4C83-9201-C82917EE3CF4}"/>
              </a:ext>
            </a:extLst>
          </p:cNvPr>
          <p:cNvSpPr>
            <a:spLocks noChangeArrowheads="1"/>
          </p:cNvSpPr>
          <p:nvPr/>
        </p:nvSpPr>
        <p:spPr bwMode="auto">
          <a:xfrm>
            <a:off x="66675" y="441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2192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0C96E-892F-42CD-B399-EFDAF2E1BD05}"/>
              </a:ext>
            </a:extLst>
          </p:cNvPr>
          <p:cNvSpPr>
            <a:spLocks noGrp="1"/>
          </p:cNvSpPr>
          <p:nvPr>
            <p:ph type="title"/>
          </p:nvPr>
        </p:nvSpPr>
        <p:spPr/>
        <p:txBody>
          <a:bodyPr/>
          <a:lstStyle/>
          <a:p>
            <a:r>
              <a:rPr lang="en-US" dirty="0">
                <a:latin typeface="Abadi" panose="020B0604020104020204" pitchFamily="34" charset="0"/>
              </a:rPr>
              <a:t>Program Vision</a:t>
            </a:r>
          </a:p>
        </p:txBody>
      </p:sp>
      <p:pic>
        <p:nvPicPr>
          <p:cNvPr id="4" name="Graphic 3" descr="Greek Pillar with solid fill">
            <a:extLst>
              <a:ext uri="{FF2B5EF4-FFF2-40B4-BE49-F238E27FC236}">
                <a16:creationId xmlns:a16="http://schemas.microsoft.com/office/drawing/2014/main" id="{6F2067BE-BEF8-47B1-8CCD-8F2849AF2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303" y="3074924"/>
            <a:ext cx="3236130" cy="3236130"/>
          </a:xfrm>
          <a:prstGeom prst="rect">
            <a:avLst/>
          </a:prstGeom>
        </p:spPr>
      </p:pic>
      <p:pic>
        <p:nvPicPr>
          <p:cNvPr id="5" name="Graphic 4" descr="Greek Pillar with solid fill">
            <a:extLst>
              <a:ext uri="{FF2B5EF4-FFF2-40B4-BE49-F238E27FC236}">
                <a16:creationId xmlns:a16="http://schemas.microsoft.com/office/drawing/2014/main" id="{ABEBF5BD-0D50-4C8C-A014-99C2B16DC5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7512" y="3074924"/>
            <a:ext cx="3236976" cy="3236976"/>
          </a:xfrm>
          <a:prstGeom prst="rect">
            <a:avLst/>
          </a:prstGeom>
        </p:spPr>
      </p:pic>
      <p:pic>
        <p:nvPicPr>
          <p:cNvPr id="6" name="Graphic 5" descr="Greek Pillar with solid fill">
            <a:extLst>
              <a:ext uri="{FF2B5EF4-FFF2-40B4-BE49-F238E27FC236}">
                <a16:creationId xmlns:a16="http://schemas.microsoft.com/office/drawing/2014/main" id="{1BA1BBE9-C199-4C19-BB94-C3B66B2420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23148" y="3071145"/>
            <a:ext cx="3236976" cy="3236976"/>
          </a:xfrm>
          <a:prstGeom prst="rect">
            <a:avLst/>
          </a:prstGeom>
        </p:spPr>
      </p:pic>
      <p:sp>
        <p:nvSpPr>
          <p:cNvPr id="7" name="TextBox 6">
            <a:extLst>
              <a:ext uri="{FF2B5EF4-FFF2-40B4-BE49-F238E27FC236}">
                <a16:creationId xmlns:a16="http://schemas.microsoft.com/office/drawing/2014/main" id="{9F9C01A4-780F-4B36-903D-A035E3FF204B}"/>
              </a:ext>
            </a:extLst>
          </p:cNvPr>
          <p:cNvSpPr txBox="1"/>
          <p:nvPr/>
        </p:nvSpPr>
        <p:spPr>
          <a:xfrm>
            <a:off x="8828632" y="6046511"/>
            <a:ext cx="2411103" cy="523220"/>
          </a:xfrm>
          <a:prstGeom prst="rect">
            <a:avLst/>
          </a:prstGeom>
          <a:noFill/>
        </p:spPr>
        <p:txBody>
          <a:bodyPr wrap="square" rtlCol="0">
            <a:spAutoFit/>
          </a:bodyPr>
          <a:lstStyle/>
          <a:p>
            <a:pPr algn="ctr"/>
            <a:r>
              <a:rPr lang="en-US" sz="2800">
                <a:latin typeface="Abadi" panose="020B0604020104020204" pitchFamily="34" charset="0"/>
              </a:rPr>
              <a:t>Service</a:t>
            </a:r>
            <a:endParaRPr lang="en-US" sz="2800" dirty="0">
              <a:latin typeface="Abadi" panose="020B0604020104020204" pitchFamily="34" charset="0"/>
            </a:endParaRPr>
          </a:p>
        </p:txBody>
      </p:sp>
      <p:sp>
        <p:nvSpPr>
          <p:cNvPr id="8" name="TextBox 7">
            <a:extLst>
              <a:ext uri="{FF2B5EF4-FFF2-40B4-BE49-F238E27FC236}">
                <a16:creationId xmlns:a16="http://schemas.microsoft.com/office/drawing/2014/main" id="{803C1F53-FDDA-49D5-8E02-4A3AFF5187B7}"/>
              </a:ext>
            </a:extLst>
          </p:cNvPr>
          <p:cNvSpPr txBox="1"/>
          <p:nvPr/>
        </p:nvSpPr>
        <p:spPr>
          <a:xfrm>
            <a:off x="4936235" y="6023799"/>
            <a:ext cx="2411103" cy="523220"/>
          </a:xfrm>
          <a:prstGeom prst="rect">
            <a:avLst/>
          </a:prstGeom>
          <a:noFill/>
        </p:spPr>
        <p:txBody>
          <a:bodyPr wrap="square" rtlCol="0">
            <a:spAutoFit/>
          </a:bodyPr>
          <a:lstStyle/>
          <a:p>
            <a:pPr algn="ctr"/>
            <a:r>
              <a:rPr lang="en-US" sz="2800">
                <a:latin typeface="Abadi" panose="020B0604020104020204" pitchFamily="34" charset="0"/>
              </a:rPr>
              <a:t>Education</a:t>
            </a:r>
            <a:endParaRPr lang="en-US" sz="2800" dirty="0">
              <a:latin typeface="Abadi" panose="020B0604020104020204" pitchFamily="34" charset="0"/>
            </a:endParaRPr>
          </a:p>
        </p:txBody>
      </p:sp>
      <p:sp>
        <p:nvSpPr>
          <p:cNvPr id="9" name="TextBox 8">
            <a:extLst>
              <a:ext uri="{FF2B5EF4-FFF2-40B4-BE49-F238E27FC236}">
                <a16:creationId xmlns:a16="http://schemas.microsoft.com/office/drawing/2014/main" id="{F17847C2-9BAD-45D3-AE14-27EAE074CF1F}"/>
              </a:ext>
            </a:extLst>
          </p:cNvPr>
          <p:cNvSpPr txBox="1"/>
          <p:nvPr/>
        </p:nvSpPr>
        <p:spPr>
          <a:xfrm>
            <a:off x="944813" y="6023798"/>
            <a:ext cx="2411103" cy="523220"/>
          </a:xfrm>
          <a:prstGeom prst="rect">
            <a:avLst/>
          </a:prstGeom>
          <a:noFill/>
        </p:spPr>
        <p:txBody>
          <a:bodyPr wrap="square" rtlCol="0">
            <a:spAutoFit/>
          </a:bodyPr>
          <a:lstStyle/>
          <a:p>
            <a:pPr algn="ctr"/>
            <a:r>
              <a:rPr lang="en-US" sz="2800">
                <a:latin typeface="Abadi" panose="020B0604020104020204" pitchFamily="34" charset="0"/>
              </a:rPr>
              <a:t>Research</a:t>
            </a:r>
            <a:endParaRPr lang="en-US" sz="2800" dirty="0">
              <a:latin typeface="Abadi" panose="020B0604020104020204" pitchFamily="34" charset="0"/>
            </a:endParaRPr>
          </a:p>
        </p:txBody>
      </p:sp>
      <p:sp>
        <p:nvSpPr>
          <p:cNvPr id="10" name="TextBox 9">
            <a:extLst>
              <a:ext uri="{FF2B5EF4-FFF2-40B4-BE49-F238E27FC236}">
                <a16:creationId xmlns:a16="http://schemas.microsoft.com/office/drawing/2014/main" id="{5AC180E2-93B3-4C28-9C50-56CD26A5377C}"/>
              </a:ext>
            </a:extLst>
          </p:cNvPr>
          <p:cNvSpPr txBox="1"/>
          <p:nvPr/>
        </p:nvSpPr>
        <p:spPr>
          <a:xfrm>
            <a:off x="4594119" y="1975804"/>
            <a:ext cx="3095333" cy="1200329"/>
          </a:xfrm>
          <a:prstGeom prst="rect">
            <a:avLst/>
          </a:prstGeom>
          <a:noFill/>
        </p:spPr>
        <p:txBody>
          <a:bodyPr wrap="square" rtlCol="0">
            <a:spAutoFit/>
          </a:bodyPr>
          <a:lstStyle/>
          <a:p>
            <a:pPr algn="ctr"/>
            <a:r>
              <a:rPr lang="en-US" dirty="0">
                <a:latin typeface="Abadi" panose="020B0604020104020204" pitchFamily="34" charset="0"/>
              </a:rPr>
              <a:t>Inform </a:t>
            </a:r>
            <a:r>
              <a:rPr lang="en-US" b="1" dirty="0">
                <a:latin typeface="Abadi" panose="020B0604020104020204" pitchFamily="34" charset="0"/>
              </a:rPr>
              <a:t>the public </a:t>
            </a:r>
            <a:r>
              <a:rPr lang="en-US" dirty="0">
                <a:latin typeface="Abadi" panose="020B0604020104020204" pitchFamily="34" charset="0"/>
              </a:rPr>
              <a:t>and </a:t>
            </a:r>
            <a:r>
              <a:rPr lang="en-US" b="1" dirty="0">
                <a:latin typeface="Abadi" panose="020B0604020104020204" pitchFamily="34" charset="0"/>
              </a:rPr>
              <a:t>emergency responders </a:t>
            </a:r>
            <a:r>
              <a:rPr lang="en-US" dirty="0">
                <a:latin typeface="Abadi" panose="020B0604020104020204" pitchFamily="34" charset="0"/>
              </a:rPr>
              <a:t>on how best to manage behavioral health.</a:t>
            </a:r>
          </a:p>
        </p:txBody>
      </p:sp>
      <p:sp>
        <p:nvSpPr>
          <p:cNvPr id="11" name="TextBox 10">
            <a:extLst>
              <a:ext uri="{FF2B5EF4-FFF2-40B4-BE49-F238E27FC236}">
                <a16:creationId xmlns:a16="http://schemas.microsoft.com/office/drawing/2014/main" id="{B76A8E24-D3FE-422D-B713-863F45F1B085}"/>
              </a:ext>
            </a:extLst>
          </p:cNvPr>
          <p:cNvSpPr txBox="1"/>
          <p:nvPr/>
        </p:nvSpPr>
        <p:spPr>
          <a:xfrm>
            <a:off x="602488" y="1975804"/>
            <a:ext cx="3095333" cy="1200329"/>
          </a:xfrm>
          <a:prstGeom prst="rect">
            <a:avLst/>
          </a:prstGeom>
          <a:noFill/>
        </p:spPr>
        <p:txBody>
          <a:bodyPr wrap="square" rtlCol="0">
            <a:spAutoFit/>
          </a:bodyPr>
          <a:lstStyle/>
          <a:p>
            <a:pPr algn="ctr"/>
            <a:r>
              <a:rPr lang="en-US" dirty="0">
                <a:latin typeface="Abadi" panose="020B0604020104020204" pitchFamily="34" charset="0"/>
              </a:rPr>
              <a:t>How best do you build and run a behavioral wellness program for </a:t>
            </a:r>
            <a:r>
              <a:rPr lang="en-US" b="1" dirty="0">
                <a:latin typeface="Abadi" panose="020B0604020104020204" pitchFamily="34" charset="0"/>
              </a:rPr>
              <a:t>emergency responders</a:t>
            </a:r>
            <a:r>
              <a:rPr lang="en-US" dirty="0">
                <a:latin typeface="Abadi" panose="020B0604020104020204" pitchFamily="34" charset="0"/>
              </a:rPr>
              <a:t>?</a:t>
            </a:r>
          </a:p>
        </p:txBody>
      </p:sp>
      <p:sp>
        <p:nvSpPr>
          <p:cNvPr id="12" name="TextBox 11">
            <a:extLst>
              <a:ext uri="{FF2B5EF4-FFF2-40B4-BE49-F238E27FC236}">
                <a16:creationId xmlns:a16="http://schemas.microsoft.com/office/drawing/2014/main" id="{7E8F5F82-0193-407D-8B50-51DA5A274436}"/>
              </a:ext>
            </a:extLst>
          </p:cNvPr>
          <p:cNvSpPr txBox="1"/>
          <p:nvPr/>
        </p:nvSpPr>
        <p:spPr>
          <a:xfrm>
            <a:off x="8486516" y="1837304"/>
            <a:ext cx="3095333" cy="1477328"/>
          </a:xfrm>
          <a:prstGeom prst="rect">
            <a:avLst/>
          </a:prstGeom>
          <a:noFill/>
        </p:spPr>
        <p:txBody>
          <a:bodyPr wrap="square" rtlCol="0">
            <a:spAutoFit/>
          </a:bodyPr>
          <a:lstStyle/>
          <a:p>
            <a:pPr algn="ctr"/>
            <a:r>
              <a:rPr lang="en-US" b="1" dirty="0">
                <a:latin typeface="Abadi" panose="020B0604020104020204" pitchFamily="34" charset="0"/>
              </a:rPr>
              <a:t>Connect</a:t>
            </a:r>
            <a:r>
              <a:rPr lang="en-US" dirty="0">
                <a:latin typeface="Abadi" panose="020B0604020104020204" pitchFamily="34" charset="0"/>
              </a:rPr>
              <a:t> emergency responders with the resources they need to manage their behavioral health.</a:t>
            </a:r>
          </a:p>
        </p:txBody>
      </p:sp>
    </p:spTree>
    <p:extLst>
      <p:ext uri="{BB962C8B-B14F-4D97-AF65-F5344CB8AC3E}">
        <p14:creationId xmlns:p14="http://schemas.microsoft.com/office/powerpoint/2010/main" val="3068416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ced52e0-4a40-4ade-8c38-f9c9b129e849">
      <UserInfo>
        <DisplayName>Dave Baker</DisplayName>
        <AccountId>16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C916EEF7A24544BEE615E53350AAFA" ma:contentTypeVersion="12" ma:contentTypeDescription="Create a new document." ma:contentTypeScope="" ma:versionID="479fb60359f18d74f3843e40349cb8bf">
  <xsd:schema xmlns:xsd="http://www.w3.org/2001/XMLSchema" xmlns:xs="http://www.w3.org/2001/XMLSchema" xmlns:p="http://schemas.microsoft.com/office/2006/metadata/properties" xmlns:ns2="06716c63-9b15-40f5-bfa0-f9b42af88ffb" xmlns:ns3="fced52e0-4a40-4ade-8c38-f9c9b129e849" targetNamespace="http://schemas.microsoft.com/office/2006/metadata/properties" ma:root="true" ma:fieldsID="56ad67de99d448b4bc76319262c10bcd" ns2:_="" ns3:_="">
    <xsd:import namespace="06716c63-9b15-40f5-bfa0-f9b42af88ffb"/>
    <xsd:import namespace="fced52e0-4a40-4ade-8c38-f9c9b129e84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716c63-9b15-40f5-bfa0-f9b42af88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ed52e0-4a40-4ade-8c38-f9c9b129e84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E5D069-635B-4C07-B672-CC443DE34563}">
  <ds:schemaRefs>
    <ds:schemaRef ds:uri="http://schemas.microsoft.com/sharepoint/v3/contenttype/forms"/>
  </ds:schemaRefs>
</ds:datastoreItem>
</file>

<file path=customXml/itemProps2.xml><?xml version="1.0" encoding="utf-8"?>
<ds:datastoreItem xmlns:ds="http://schemas.openxmlformats.org/officeDocument/2006/customXml" ds:itemID="{21BB73E7-B847-45A0-AFDF-CCA93B0BD460}">
  <ds:schemaRefs>
    <ds:schemaRef ds:uri="fced52e0-4a40-4ade-8c38-f9c9b129e84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7047C40-1C25-41B3-9828-2935BF8D208A}">
  <ds:schemaRefs>
    <ds:schemaRef ds:uri="06716c63-9b15-40f5-bfa0-f9b42af88ffb"/>
    <ds:schemaRef ds:uri="fced52e0-4a40-4ade-8c38-f9c9b129e84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TM10001115[[fn=Parcel]]</Template>
  <TotalTime>1352</TotalTime>
  <Words>1326</Words>
  <Application>Microsoft Office PowerPoint</Application>
  <PresentationFormat>Widescreen</PresentationFormat>
  <Paragraphs>270</Paragraphs>
  <Slides>24</Slides>
  <Notes>13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Abadi</vt:lpstr>
      <vt:lpstr>Abadi Extra Light</vt:lpstr>
      <vt:lpstr>Arial</vt:lpstr>
      <vt:lpstr>Calibri</vt:lpstr>
      <vt:lpstr>Calibri Light</vt:lpstr>
      <vt:lpstr>Office Theme</vt:lpstr>
      <vt:lpstr> </vt:lpstr>
      <vt:lpstr>Agenda</vt:lpstr>
      <vt:lpstr>Foundation Identity</vt:lpstr>
      <vt:lpstr>Vision</vt:lpstr>
      <vt:lpstr>Vision</vt:lpstr>
      <vt:lpstr>Mission</vt:lpstr>
      <vt:lpstr>Values</vt:lpstr>
      <vt:lpstr>ACPD Program Overview</vt:lpstr>
      <vt:lpstr>Program Vision</vt:lpstr>
      <vt:lpstr>               Program Progress</vt:lpstr>
      <vt:lpstr>               Program Plans</vt:lpstr>
      <vt:lpstr>PowerPoint Presentation</vt:lpstr>
      <vt:lpstr>PowerPoint Presentation</vt:lpstr>
      <vt:lpstr>PowerPoint Presentation</vt:lpstr>
      <vt:lpstr>ACPD Program Preview</vt:lpstr>
      <vt:lpstr>PowerPoint Presentation</vt:lpstr>
      <vt:lpstr>PowerPoint Presentation</vt:lpstr>
      <vt:lpstr>PowerPoint Presentation</vt:lpstr>
      <vt:lpstr>PowerPoint Presentation</vt:lpstr>
      <vt:lpstr>Web Presence</vt:lpstr>
      <vt:lpstr>Site map progress</vt:lpstr>
      <vt:lpstr>PowerPoint Presentation</vt:lpstr>
      <vt:lpstr>PowerPoint Presentation</vt:lpstr>
      <vt:lpstr>Summary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Victoria Spencer</dc:creator>
  <cp:lastModifiedBy>Steven Dalglish</cp:lastModifiedBy>
  <cp:revision>14</cp:revision>
  <dcterms:created xsi:type="dcterms:W3CDTF">2021-01-04T22:58:59Z</dcterms:created>
  <dcterms:modified xsi:type="dcterms:W3CDTF">2021-04-29T21:37:23Z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0x010100C0C916EEF7A24544BEE615E53350AAFA</vt:lpwstr>
  </property>
</Properties>
</file>